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6" r:id="rId3"/>
    <p:sldId id="257" r:id="rId4"/>
    <p:sldId id="282" r:id="rId5"/>
    <p:sldId id="281" r:id="rId6"/>
    <p:sldId id="283" r:id="rId7"/>
    <p:sldId id="293" r:id="rId8"/>
    <p:sldId id="292" r:id="rId9"/>
    <p:sldId id="294" r:id="rId10"/>
    <p:sldId id="296" r:id="rId11"/>
    <p:sldId id="295" r:id="rId12"/>
    <p:sldId id="297" r:id="rId13"/>
    <p:sldId id="284" r:id="rId14"/>
    <p:sldId id="290" r:id="rId15"/>
    <p:sldId id="298" r:id="rId16"/>
    <p:sldId id="289" r:id="rId17"/>
    <p:sldId id="291" r:id="rId18"/>
    <p:sldId id="299" r:id="rId19"/>
    <p:sldId id="300" r:id="rId20"/>
    <p:sldId id="301" r:id="rId21"/>
    <p:sldId id="302" r:id="rId22"/>
    <p:sldId id="304" r:id="rId23"/>
    <p:sldId id="305" r:id="rId24"/>
    <p:sldId id="306" r:id="rId25"/>
    <p:sldId id="307" r:id="rId26"/>
    <p:sldId id="308" r:id="rId27"/>
    <p:sldId id="309" r:id="rId28"/>
    <p:sldId id="310" r:id="rId29"/>
    <p:sldId id="311" r:id="rId30"/>
    <p:sldId id="312" r:id="rId31"/>
    <p:sldId id="313" r:id="rId32"/>
    <p:sldId id="316" r:id="rId33"/>
    <p:sldId id="314" r:id="rId34"/>
    <p:sldId id="315" r:id="rId35"/>
    <p:sldId id="317" r:id="rId36"/>
    <p:sldId id="323" r:id="rId37"/>
    <p:sldId id="320" r:id="rId38"/>
    <p:sldId id="318" r:id="rId39"/>
    <p:sldId id="319" r:id="rId40"/>
    <p:sldId id="321" r:id="rId41"/>
    <p:sldId id="322" r:id="rId42"/>
    <p:sldId id="324" r:id="rId43"/>
    <p:sldId id="325" r:id="rId44"/>
    <p:sldId id="326" r:id="rId45"/>
    <p:sldId id="327" r:id="rId46"/>
    <p:sldId id="328" r:id="rId47"/>
    <p:sldId id="329" r:id="rId48"/>
    <p:sldId id="330" r:id="rId49"/>
    <p:sldId id="331" r:id="rId50"/>
    <p:sldId id="332" r:id="rId51"/>
    <p:sldId id="333" r:id="rId52"/>
    <p:sldId id="334" r:id="rId53"/>
    <p:sldId id="336" r:id="rId54"/>
    <p:sldId id="335" r:id="rId55"/>
    <p:sldId id="337" r:id="rId56"/>
    <p:sldId id="338" r:id="rId57"/>
    <p:sldId id="339" r:id="rId58"/>
    <p:sldId id="340" r:id="rId59"/>
    <p:sldId id="355" r:id="rId60"/>
    <p:sldId id="356" r:id="rId61"/>
    <p:sldId id="341" r:id="rId62"/>
    <p:sldId id="342" r:id="rId63"/>
    <p:sldId id="343" r:id="rId64"/>
    <p:sldId id="344" r:id="rId65"/>
    <p:sldId id="345" r:id="rId66"/>
    <p:sldId id="348" r:id="rId67"/>
    <p:sldId id="349" r:id="rId68"/>
    <p:sldId id="350" r:id="rId69"/>
    <p:sldId id="351" r:id="rId70"/>
    <p:sldId id="352" r:id="rId71"/>
    <p:sldId id="353" r:id="rId72"/>
    <p:sldId id="357" r:id="rId73"/>
    <p:sldId id="285" r:id="rId74"/>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352"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1" name="Shape 20"/>
          <p:cNvSpPr>
            <a:spLocks noGrp="1"/>
          </p:cNvSpPr>
          <p:nvPr>
            <p:ph type="title"/>
          </p:nvPr>
        </p:nvSpPr>
        <p:spPr>
          <a:xfrm>
            <a:off x="704850" y="4705165"/>
            <a:ext cx="7772400" cy="1447060"/>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123742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bg>
      <p:bgRef idx="1002">
        <a:schemeClr val="bg2"/>
      </p:bgRef>
    </p:bg>
    <p:spTree>
      <p:nvGrpSpPr>
        <p:cNvPr id="1" name=""/>
        <p:cNvGrpSpPr/>
        <p:nvPr/>
      </p:nvGrpSpPr>
      <p:grpSpPr>
        <a:xfrm>
          <a:off x="0" y="0"/>
          <a:ext cx="0" cy="0"/>
          <a:chOff x="0" y="0"/>
          <a:chExt cx="0" cy="0"/>
        </a:xfrm>
      </p:grpSpPr>
      <p:sp>
        <p:nvSpPr>
          <p:cNvPr id="3" name="Shape 2"/>
          <p:cNvSpPr>
            <a:spLocks noGrp="1"/>
          </p:cNvSpPr>
          <p:nvPr>
            <p:ph idx="1"/>
          </p:nvPr>
        </p:nvSpPr>
        <p:spPr>
          <a:xfrm>
            <a:off x="177553" y="1600200"/>
            <a:ext cx="8851037" cy="5121275"/>
          </a:xfrm>
        </p:spPr>
        <p:txBody>
          <a:bodyPr/>
          <a:lstStyle>
            <a:lvl1pPr marL="342900" indent="-342900">
              <a:defRPr lang="zh-TW" altLang="en-US" sz="4000" b="1" kern="1200" dirty="0" smtClean="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cs typeface="+mn-cs"/>
              </a:defRPr>
            </a:lvl1pPr>
            <a:lvl2pPr>
              <a:defRPr sz="2800" b="1">
                <a:latin typeface="微軟正黑體" panose="020B0604030504040204" pitchFamily="34" charset="-120"/>
                <a:ea typeface="微軟正黑體" panose="020B0604030504040204" pitchFamily="34" charset="-120"/>
              </a:defRPr>
            </a:lvl2pPr>
            <a:lvl3pPr>
              <a:defRPr sz="2400" b="1">
                <a:latin typeface="微軟正黑體" panose="020B0604030504040204" pitchFamily="34" charset="-120"/>
                <a:ea typeface="微軟正黑體" panose="020B0604030504040204" pitchFamily="34" charset="-120"/>
              </a:defRPr>
            </a:lvl3pPr>
            <a:lvl4pPr>
              <a:defRPr sz="2000" b="1">
                <a:latin typeface="微軟正黑體" panose="020B0604030504040204" pitchFamily="34" charset="-120"/>
                <a:ea typeface="微軟正黑體" panose="020B0604030504040204" pitchFamily="34" charset="-120"/>
              </a:defRPr>
            </a:lvl4pPr>
            <a:lvl5pPr>
              <a:defRPr b="1">
                <a:latin typeface="微軟正黑體" panose="020B0604030504040204" pitchFamily="34" charset="-120"/>
                <a:ea typeface="微軟正黑體" panose="020B0604030504040204" pitchFamily="34" charset="-120"/>
              </a:defRPr>
            </a:lvl5pPr>
          </a:lstStyle>
          <a:p>
            <a:pPr marL="342900" lvl="0" indent="-342900" algn="l" rtl="0" eaLnBrk="1" latinLnBrk="0" hangingPunct="1">
              <a:spcBef>
                <a:spcPct val="20000"/>
              </a:spcBef>
              <a:spcAft>
                <a:spcPts val="400"/>
              </a:spcAft>
              <a:buFont typeface="Arial"/>
              <a:buChar char="•"/>
            </a:pPr>
            <a:r>
              <a:rPr lang="zh-TW" altLang="en-US"/>
              <a:t>按一下以編輯母片文字樣式</a:t>
            </a:r>
          </a:p>
          <a:p>
            <a:pPr marL="342900" lvl="1" indent="-342900" algn="l" rtl="0" eaLnBrk="1" latinLnBrk="0" hangingPunct="1">
              <a:spcBef>
                <a:spcPct val="20000"/>
              </a:spcBef>
              <a:spcAft>
                <a:spcPts val="400"/>
              </a:spcAft>
              <a:buFont typeface="Arial"/>
              <a:buChar char="•"/>
            </a:pPr>
            <a:r>
              <a:rPr lang="zh-TW" altLang="en-US"/>
              <a:t>第二層</a:t>
            </a:r>
          </a:p>
          <a:p>
            <a:pPr marL="342900" lvl="2" indent="-342900" algn="l" rtl="0" eaLnBrk="1" latinLnBrk="0" hangingPunct="1">
              <a:spcBef>
                <a:spcPct val="20000"/>
              </a:spcBef>
              <a:spcAft>
                <a:spcPts val="400"/>
              </a:spcAft>
              <a:buFont typeface="Arial"/>
              <a:buChar char="•"/>
            </a:pPr>
            <a:r>
              <a:rPr lang="zh-TW" altLang="en-US"/>
              <a:t>第三層</a:t>
            </a:r>
          </a:p>
          <a:p>
            <a:pPr marL="342900" lvl="3" indent="-342900" algn="l" rtl="0" eaLnBrk="1" latinLnBrk="0" hangingPunct="1">
              <a:spcBef>
                <a:spcPct val="20000"/>
              </a:spcBef>
              <a:spcAft>
                <a:spcPts val="400"/>
              </a:spcAft>
              <a:buFont typeface="Arial"/>
              <a:buChar char="•"/>
            </a:pPr>
            <a:r>
              <a:rPr lang="zh-TW" altLang="en-US"/>
              <a:t>第四層</a:t>
            </a:r>
          </a:p>
          <a:p>
            <a:pPr marL="342900" lvl="4" indent="-342900" algn="l" rtl="0" eaLnBrk="1" latinLnBrk="0" hangingPunct="1">
              <a:spcBef>
                <a:spcPct val="20000"/>
              </a:spcBef>
              <a:spcAft>
                <a:spcPts val="400"/>
              </a:spcAft>
              <a:buFont typeface="Arial"/>
              <a:buChar char="•"/>
            </a:pPr>
            <a:r>
              <a:rPr lang="zh-TW" altLang="en-US"/>
              <a:t>第五層</a:t>
            </a:r>
            <a:endParaRPr lang="zh-TW" dirty="0"/>
          </a:p>
        </p:txBody>
      </p:sp>
      <p:sp>
        <p:nvSpPr>
          <p:cNvPr id="4" name="Shape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a:spLocks noGrp="1"/>
          </p:cNvSpPr>
          <p:nvPr>
            <p:ph type="title"/>
          </p:nvPr>
        </p:nvSpPr>
        <p:spPr>
          <a:xfrm>
            <a:off x="275208" y="152400"/>
            <a:ext cx="8753382" cy="1265238"/>
          </a:xfrm>
        </p:spPr>
        <p:txBody>
          <a:bodyPr>
            <a:normAutofit/>
          </a:bodyPr>
          <a:lstStyle>
            <a:lvl1pPr algn="ctr">
              <a:defRPr sz="48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Tree>
    <p:extLst>
      <p:ext uri="{BB962C8B-B14F-4D97-AF65-F5344CB8AC3E}">
        <p14:creationId xmlns:p14="http://schemas.microsoft.com/office/powerpoint/2010/main" val="289080818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106956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Shape 1"/>
          <p:cNvSpPr>
            <a:spLocks noGrp="1"/>
          </p:cNvSpPr>
          <p:nvPr>
            <p:ph type="title"/>
          </p:nvPr>
        </p:nvSpPr>
        <p:spPr>
          <a:xfrm>
            <a:off x="722313" y="4505325"/>
            <a:ext cx="7772400" cy="1362075"/>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324810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3148"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51884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0756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CAD085-E8A6-8845-BD4E-CB4CCA059FC4}"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7908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9144000" cy="1506538"/>
            <a:chOff x="0" y="0"/>
            <a:chExt cx="9144000" cy="1506538"/>
          </a:xfrm>
        </p:grpSpPr>
        <p:pic>
          <p:nvPicPr>
            <p:cNvPr id="7" name="Rectangle 6"/>
            <p:cNvPicPr>
              <a:picLocks noChangeAspect="1"/>
            </p:cNvPicPr>
            <p:nvPr/>
          </p:nvPicPr>
          <p:blipFill>
            <a:blip r:embed="rId9" cstate="print">
              <a:duotone>
                <a:schemeClr val="accent1"/>
                <a:srgbClr val="FFFFFF"/>
              </a:duotone>
            </a:blip>
            <a:srcRect/>
            <a:stretch>
              <a:fillRect/>
            </a:stretch>
          </p:blipFill>
          <p:spPr>
            <a:xfrm>
              <a:off x="0" y="1"/>
              <a:ext cx="9144000" cy="1419224"/>
            </a:xfrm>
            <a:prstGeom prst="rect">
              <a:avLst/>
            </a:prstGeom>
            <a:noFill/>
            <a:ln>
              <a:noFill/>
            </a:ln>
          </p:spPr>
        </p:pic>
        <p:sp>
          <p:nvSpPr>
            <p:cNvPr id="10" name="Rectangle 9"/>
            <p:cNvSpPr/>
            <p:nvPr/>
          </p:nvSpPr>
          <p:spPr>
            <a:xfrm>
              <a:off x="0" y="0"/>
              <a:ext cx="9144000" cy="1447800"/>
            </a:xfrm>
            <a:prstGeom prst="rect">
              <a:avLst/>
            </a:prstGeom>
            <a:gradFill flip="none" rotWithShape="1">
              <a:gsLst>
                <a:gs pos="0">
                  <a:schemeClr val="accent1"/>
                </a:gs>
                <a:gs pos="49000">
                  <a:schemeClr val="accent1">
                    <a:tint val="20000"/>
                    <a:alpha val="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8" name="Straight Connector 7"/>
            <p:cNvCxnSpPr/>
            <p:nvPr/>
          </p:nvCxnSpPr>
          <p:spPr>
            <a:xfrm>
              <a:off x="0" y="142875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504950"/>
              <a:ext cx="9144000" cy="1588"/>
            </a:xfrm>
            <a:prstGeom prst="line">
              <a:avLst/>
            </a:prstGeom>
            <a:ln w="15875" cap="flat" cmpd="sng" algn="ctr">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Rectangle 2"/>
          <p:cNvSpPr>
            <a:spLocks noGrp="1"/>
          </p:cNvSpPr>
          <p:nvPr>
            <p:ph type="body" idx="1"/>
          </p:nvPr>
        </p:nvSpPr>
        <p:spPr>
          <a:xfrm>
            <a:off x="457200" y="1600200"/>
            <a:ext cx="8229600" cy="4525963"/>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Rectangle 3"/>
          <p:cNvSpPr>
            <a:spLocks noGrp="1"/>
          </p:cNvSpPr>
          <p:nvPr>
            <p:ph type="dt" sz="half" idx="2"/>
          </p:nvPr>
        </p:nvSpPr>
        <p:spPr>
          <a:xfrm>
            <a:off x="457200" y="6356350"/>
            <a:ext cx="2133600" cy="365125"/>
          </a:xfrm>
          <a:prstGeom prst="rect">
            <a:avLst/>
          </a:prstGeom>
        </p:spPr>
        <p:txBody>
          <a:bodyPr vert="horz" rtlCol="0" anchor="ctr"/>
          <a:lstStyle>
            <a:lvl1pPr algn="l" latinLnBrk="0">
              <a:defRPr lang="zh-TW" sz="1200">
                <a:solidFill>
                  <a:schemeClr val="tx1">
                    <a:tint val="75000"/>
                  </a:schemeClr>
                </a:solidFill>
              </a:defRPr>
            </a:lvl1pPr>
          </a:lstStyle>
          <a:p>
            <a:fld id="{5BCAD085-E8A6-8845-BD4E-CB4CCA059FC4}" type="datetimeFigureOut">
              <a:rPr lang="en-US" smtClean="0"/>
              <a:t>9/6/2024</a:t>
            </a:fld>
            <a:endParaRPr lang="en-US"/>
          </a:p>
        </p:txBody>
      </p:sp>
      <p:sp>
        <p:nvSpPr>
          <p:cNvPr id="5" name="Rectangle 4"/>
          <p:cNvSpPr>
            <a:spLocks noGrp="1"/>
          </p:cNvSpPr>
          <p:nvPr>
            <p:ph type="ftr" sz="quarter" idx="3"/>
          </p:nvPr>
        </p:nvSpPr>
        <p:spPr>
          <a:xfrm>
            <a:off x="3124200" y="6356350"/>
            <a:ext cx="2895600" cy="365125"/>
          </a:xfrm>
          <a:prstGeom prst="rect">
            <a:avLst/>
          </a:prstGeom>
        </p:spPr>
        <p:txBody>
          <a:bodyPr vert="horz" rtlCol="0" anchor="ctr"/>
          <a:lstStyle>
            <a:lvl1pPr algn="ctr" latinLnBrk="0">
              <a:defRPr lang="zh-TW" sz="1200">
                <a:solidFill>
                  <a:schemeClr val="tx1">
                    <a:tint val="75000"/>
                  </a:schemeClr>
                </a:solidFill>
              </a:defRPr>
            </a:lvl1pPr>
          </a:lstStyle>
          <a:p>
            <a:endParaRPr lang="en-US"/>
          </a:p>
        </p:txBody>
      </p:sp>
      <p:sp>
        <p:nvSpPr>
          <p:cNvPr id="6" name="Rectangle 5"/>
          <p:cNvSpPr>
            <a:spLocks noGrp="1"/>
          </p:cNvSpPr>
          <p:nvPr>
            <p:ph type="sldNum" sz="quarter" idx="4"/>
          </p:nvPr>
        </p:nvSpPr>
        <p:spPr>
          <a:xfrm>
            <a:off x="6553200" y="6356350"/>
            <a:ext cx="2133600" cy="365125"/>
          </a:xfrm>
          <a:prstGeom prst="rect">
            <a:avLst/>
          </a:prstGeom>
        </p:spPr>
        <p:txBody>
          <a:bodyPr vert="horz" rtlCol="0" anchor="ctr"/>
          <a:lstStyle>
            <a:lvl1pPr algn="r" latinLnBrk="0">
              <a:defRPr lang="zh-TW" sz="1200">
                <a:solidFill>
                  <a:schemeClr val="tx1">
                    <a:tint val="75000"/>
                  </a:schemeClr>
                </a:solidFill>
              </a:defRPr>
            </a:lvl1pPr>
          </a:lstStyle>
          <a:p>
            <a:fld id="{C1FF6DA9-008F-8B48-92A6-B652298478BF}" type="slidenum">
              <a:rPr lang="en-US" smtClean="0"/>
              <a:t>‹#›</a:t>
            </a:fld>
            <a:endParaRPr lang="en-US"/>
          </a:p>
        </p:txBody>
      </p:sp>
      <p:sp>
        <p:nvSpPr>
          <p:cNvPr id="13" name="Rectangle 12"/>
          <p:cNvSpPr>
            <a:spLocks noGrp="1"/>
          </p:cNvSpPr>
          <p:nvPr>
            <p:ph type="title"/>
          </p:nvPr>
        </p:nvSpPr>
        <p:spPr>
          <a:xfrm>
            <a:off x="457200" y="152400"/>
            <a:ext cx="8229600" cy="1265238"/>
          </a:xfrm>
          <a:prstGeom prst="rect">
            <a:avLst/>
          </a:prstGeom>
        </p:spPr>
        <p:txBody>
          <a:bodyPr vert="horz" rtlCol="0" anchor="ctr">
            <a:normAutofit/>
          </a:bodyPr>
          <a:lstStyle/>
          <a:p>
            <a:r>
              <a:rPr lang="zh-TW"/>
              <a:t>按一下以編輯母片標題樣式</a:t>
            </a:r>
          </a:p>
        </p:txBody>
      </p:sp>
    </p:spTree>
    <p:extLst>
      <p:ext uri="{BB962C8B-B14F-4D97-AF65-F5344CB8AC3E}">
        <p14:creationId xmlns:p14="http://schemas.microsoft.com/office/powerpoint/2010/main" val="22914946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latinLnBrk="0" hangingPunct="1">
        <a:spcBef>
          <a:spcPct val="0"/>
        </a:spcBef>
        <a:buNone/>
        <a:defRPr kumimoji="0" lang="zh-TW" sz="4000" b="0" u="none" strike="noStrike" kern="1200" cap="none" spc="0" normalizeH="0" baseline="0">
          <a:ln>
            <a:noFill/>
          </a:ln>
          <a:solidFill>
            <a:schemeClr val="tx1"/>
          </a:solidFill>
          <a:effectLst>
            <a:outerShdw blurRad="50800" dist="50800" dir="2700000" algn="tl" rotWithShape="0">
              <a:srgbClr val="000000">
                <a:alpha val="43137"/>
              </a:srgbClr>
            </a:outerShdw>
          </a:effectLst>
          <a:uLnTx/>
          <a:uFillTx/>
          <a:latin typeface="+mj-lt"/>
          <a:ea typeface="+mj-ea"/>
          <a:cs typeface="+mj-cs"/>
        </a:defRPr>
      </a:lvl1pPr>
    </p:titleStyle>
    <p:bodyStyle>
      <a:lvl1pPr marL="342900" indent="-342900" algn="l" rtl="0" eaLnBrk="1" latinLnBrk="0" hangingPunct="1">
        <a:spcBef>
          <a:spcPct val="20000"/>
        </a:spcBef>
        <a:spcAft>
          <a:spcPts val="400"/>
        </a:spcAft>
        <a:buFont typeface="Arial"/>
        <a:buChar char="•"/>
        <a:defRPr lang="zh-TW" sz="2800" kern="1200">
          <a:solidFill>
            <a:schemeClr val="tx1"/>
          </a:solidFill>
          <a:effectLst>
            <a:outerShdw blurRad="50800" dist="50800" dir="2700000" algn="tl" rotWithShape="0">
              <a:srgbClr val="000000">
                <a:alpha val="43137"/>
              </a:srgbClr>
            </a:outerShdw>
          </a:effectLst>
          <a:latin typeface="+mn-lt"/>
          <a:ea typeface="+mn-ea"/>
          <a:cs typeface="+mn-cs"/>
        </a:defRPr>
      </a:lvl1pPr>
      <a:lvl2pPr marL="742950" indent="-285750" algn="l" rtl="0" eaLnBrk="1" latinLnBrk="0" hangingPunct="1">
        <a:spcBef>
          <a:spcPct val="20000"/>
        </a:spcBef>
        <a:buFont typeface="Arial"/>
        <a:buChar char="–"/>
        <a:defRPr lang="zh-TW" sz="2400" kern="1200">
          <a:solidFill>
            <a:schemeClr val="tx1"/>
          </a:solidFill>
          <a:effectLst>
            <a:outerShdw blurRad="50800" dist="50800" dir="2700000" algn="tl" rotWithShape="0">
              <a:srgbClr val="000000">
                <a:alpha val="43137"/>
              </a:srgbClr>
            </a:outerShdw>
          </a:effectLst>
          <a:latin typeface="+mn-lt"/>
          <a:ea typeface="+mn-ea"/>
          <a:cs typeface="+mn-cs"/>
        </a:defRPr>
      </a:lvl2pPr>
      <a:lvl3pPr marL="1143000" indent="-228600" algn="l" rtl="0" eaLnBrk="1" latinLnBrk="0" hangingPunct="1">
        <a:spcBef>
          <a:spcPct val="20000"/>
        </a:spcBef>
        <a:buFont typeface="Arial"/>
        <a:buChar char="•"/>
        <a:defRPr lang="zh-TW" sz="2000" kern="1200">
          <a:solidFill>
            <a:schemeClr val="tx1"/>
          </a:solidFill>
          <a:effectLst>
            <a:outerShdw blurRad="50800" dist="50800" dir="2700000" algn="tl" rotWithShape="0">
              <a:srgbClr val="000000">
                <a:alpha val="43137"/>
              </a:srgbClr>
            </a:outerShdw>
          </a:effectLst>
          <a:latin typeface="+mn-lt"/>
          <a:ea typeface="+mn-ea"/>
          <a:cs typeface="+mn-cs"/>
        </a:defRPr>
      </a:lvl3pPr>
      <a:lvl4pPr marL="16002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4pPr>
      <a:lvl5pPr marL="20574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5pPr>
      <a:lvl6pPr marL="2514600" indent="-228600" algn="l" rtl="0" eaLnBrk="1" latinLnBrk="0" hangingPunct="1">
        <a:spcBef>
          <a:spcPct val="20000"/>
        </a:spcBef>
        <a:buFont typeface="Arial"/>
        <a:buChar char="•"/>
        <a:defRPr lang="zh-TW"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lang="zh-TW"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lang="zh-TW"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lang="zh-TW" sz="2000" kern="1200">
          <a:solidFill>
            <a:schemeClr val="tx1"/>
          </a:solidFill>
          <a:latin typeface="+mn-lt"/>
          <a:ea typeface="+mn-ea"/>
          <a:cs typeface="+mn-cs"/>
        </a:defRPr>
      </a:lvl9pPr>
    </p:bodyStyle>
    <p:otherStyle>
      <a:lvl1pPr marL="0" algn="l" rtl="0" eaLnBrk="1" latinLnBrk="0" hangingPunct="1">
        <a:defRPr lang="zh-TW" kern="1200">
          <a:solidFill>
            <a:schemeClr val="tx1"/>
          </a:solidFill>
          <a:latin typeface="+mn-lt"/>
          <a:ea typeface="+mn-ea"/>
          <a:cs typeface="+mn-cs"/>
        </a:defRPr>
      </a:lvl1pPr>
      <a:lvl2pPr marL="457200" algn="l" rtl="0" eaLnBrk="1" hangingPunct="1">
        <a:defRPr lang="zh-TW" kern="1200">
          <a:solidFill>
            <a:schemeClr val="tx1"/>
          </a:solidFill>
          <a:latin typeface="+mn-lt"/>
          <a:ea typeface="+mn-ea"/>
          <a:cs typeface="+mn-cs"/>
        </a:defRPr>
      </a:lvl2pPr>
      <a:lvl3pPr marL="914400" algn="l" rtl="0" eaLnBrk="1" hangingPunct="1">
        <a:defRPr lang="zh-TW" kern="1200">
          <a:solidFill>
            <a:schemeClr val="tx1"/>
          </a:solidFill>
          <a:latin typeface="+mn-lt"/>
          <a:ea typeface="+mn-ea"/>
          <a:cs typeface="+mn-cs"/>
        </a:defRPr>
      </a:lvl3pPr>
      <a:lvl4pPr marL="1371600" algn="l" rtl="0" eaLnBrk="1" hangingPunct="1">
        <a:defRPr lang="zh-TW" kern="1200">
          <a:solidFill>
            <a:schemeClr val="tx1"/>
          </a:solidFill>
          <a:latin typeface="+mn-lt"/>
          <a:ea typeface="+mn-ea"/>
          <a:cs typeface="+mn-cs"/>
        </a:defRPr>
      </a:lvl4pPr>
      <a:lvl5pPr marL="1828800" algn="l" rtl="0" eaLnBrk="1" hangingPunct="1">
        <a:defRPr lang="zh-TW" kern="1200">
          <a:solidFill>
            <a:schemeClr val="tx1"/>
          </a:solidFill>
          <a:latin typeface="+mn-lt"/>
          <a:ea typeface="+mn-ea"/>
          <a:cs typeface="+mn-cs"/>
        </a:defRPr>
      </a:lvl5pPr>
      <a:lvl6pPr marL="2286000" algn="l" rtl="0" eaLnBrk="1" hangingPunct="1">
        <a:defRPr lang="zh-TW" kern="1200">
          <a:solidFill>
            <a:schemeClr val="tx1"/>
          </a:solidFill>
          <a:latin typeface="+mn-lt"/>
          <a:ea typeface="+mn-ea"/>
          <a:cs typeface="+mn-cs"/>
        </a:defRPr>
      </a:lvl6pPr>
      <a:lvl7pPr marL="2743200" algn="l" rtl="0" eaLnBrk="1" hangingPunct="1">
        <a:defRPr lang="zh-TW" kern="1200">
          <a:solidFill>
            <a:schemeClr val="tx1"/>
          </a:solidFill>
          <a:latin typeface="+mn-lt"/>
          <a:ea typeface="+mn-ea"/>
          <a:cs typeface="+mn-cs"/>
        </a:defRPr>
      </a:lvl7pPr>
      <a:lvl8pPr marL="3200400" algn="l" rtl="0" eaLnBrk="1" hangingPunct="1">
        <a:defRPr lang="zh-TW" kern="1200">
          <a:solidFill>
            <a:schemeClr val="tx1"/>
          </a:solidFill>
          <a:latin typeface="+mn-lt"/>
          <a:ea typeface="+mn-ea"/>
          <a:cs typeface="+mn-cs"/>
        </a:defRPr>
      </a:lvl8pPr>
      <a:lvl9pPr marL="3657600" algn="l" rtl="0" eaLnBrk="1" hangingPunct="1">
        <a:defRPr lang="zh-TW"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ccwntut.github.io/hw4/"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ccwntut.github.io/hw4/"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cwntut.github.io/hw4/"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tagassistant.google.com/"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ccwntut.github.io/hw3"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陳擎文</a:t>
            </a:r>
            <a:endParaRPr dirty="0"/>
          </a:p>
        </p:txBody>
      </p:sp>
      <p:sp>
        <p:nvSpPr>
          <p:cNvPr id="5" name="副標題 4">
            <a:extLst>
              <a:ext uri="{FF2B5EF4-FFF2-40B4-BE49-F238E27FC236}">
                <a16:creationId xmlns:a16="http://schemas.microsoft.com/office/drawing/2014/main" id="{24679D00-14B7-4FA6-83AE-A96754E50C2B}"/>
              </a:ext>
            </a:extLst>
          </p:cNvPr>
          <p:cNvSpPr>
            <a:spLocks noGrp="1"/>
          </p:cNvSpPr>
          <p:nvPr>
            <p:ph type="subTitle" idx="1"/>
          </p:nvPr>
        </p:nvSpPr>
        <p:spPr/>
        <p:txBody>
          <a:bodyPr>
            <a:normAutofit/>
          </a:bodyPr>
          <a:lstStyle/>
          <a:p>
            <a:r>
              <a:rPr lang="en-US" altLang="zh-CN" dirty="0"/>
              <a:t>GA Operating Instructions(1)</a:t>
            </a:r>
            <a:endParaRPr lang="zh-TW" altLang="en-US" sz="4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a:xfrm>
            <a:off x="412766" y="819679"/>
            <a:ext cx="8495931" cy="4035125"/>
          </a:xfrm>
        </p:spPr>
        <p:txBody>
          <a:bodyPr>
            <a:normAutofit/>
          </a:bodyPr>
          <a:lstStyle/>
          <a:p>
            <a:pPr algn="l"/>
            <a:r>
              <a:rPr lang="en-US" altLang="zh-TW" sz="4800" u="sng" dirty="0"/>
              <a:t>☎ Important Concepts:</a:t>
            </a:r>
          </a:p>
          <a:p>
            <a:pPr algn="l"/>
            <a:r>
              <a:rPr lang="en-US" altLang="zh-TW" sz="4800" u="sng" dirty="0"/>
              <a:t>
</a:t>
            </a:r>
            <a:r>
              <a:rPr lang="en-US" altLang="zh-TW" sz="4800" dirty="0"/>
              <a:t>3. Operate the GA account
Three jobs</a:t>
            </a:r>
            <a:endParaRPr lang="zh-TW" altLang="en-US" dirty="0"/>
          </a:p>
        </p:txBody>
      </p:sp>
    </p:spTree>
    <p:extLst>
      <p:ext uri="{BB962C8B-B14F-4D97-AF65-F5344CB8AC3E}">
        <p14:creationId xmlns:p14="http://schemas.microsoft.com/office/powerpoint/2010/main" val="325820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924893-0905-4BD4-A052-5F53EBC28AB3}"/>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3F1A9C23-C495-418F-8AD2-DC036EFF230A}"/>
              </a:ext>
            </a:extLst>
          </p:cNvPr>
          <p:cNvSpPr>
            <a:spLocks noGrp="1"/>
          </p:cNvSpPr>
          <p:nvPr>
            <p:ph type="title"/>
          </p:nvPr>
        </p:nvSpPr>
        <p:spPr/>
        <p:txBody>
          <a:bodyPr>
            <a:normAutofit fontScale="90000"/>
          </a:bodyPr>
          <a:lstStyle/>
          <a:p>
            <a:r>
              <a:rPr lang="en-US" altLang="zh-CN" dirty="0"/>
              <a:t>Three jobs to operate a GA account</a:t>
            </a:r>
            <a:endParaRPr lang="zh-TW" altLang="en-US" dirty="0"/>
          </a:p>
        </p:txBody>
      </p:sp>
      <p:pic>
        <p:nvPicPr>
          <p:cNvPr id="5" name="圖片 4">
            <a:extLst>
              <a:ext uri="{FF2B5EF4-FFF2-40B4-BE49-F238E27FC236}">
                <a16:creationId xmlns:a16="http://schemas.microsoft.com/office/drawing/2014/main" id="{BBC4DA29-0127-400C-9FA9-6100727862D8}"/>
              </a:ext>
            </a:extLst>
          </p:cNvPr>
          <p:cNvPicPr>
            <a:picLocks noChangeAspect="1"/>
          </p:cNvPicPr>
          <p:nvPr/>
        </p:nvPicPr>
        <p:blipFill>
          <a:blip r:embed="rId2"/>
          <a:stretch>
            <a:fillRect/>
          </a:stretch>
        </p:blipFill>
        <p:spPr>
          <a:xfrm>
            <a:off x="79899" y="1600200"/>
            <a:ext cx="9144000" cy="4724102"/>
          </a:xfrm>
          <a:prstGeom prst="rect">
            <a:avLst/>
          </a:prstGeom>
        </p:spPr>
      </p:pic>
    </p:spTree>
    <p:extLst>
      <p:ext uri="{BB962C8B-B14F-4D97-AF65-F5344CB8AC3E}">
        <p14:creationId xmlns:p14="http://schemas.microsoft.com/office/powerpoint/2010/main" val="1346231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A924893-0905-4BD4-A052-5F53EBC28AB3}"/>
              </a:ext>
            </a:extLst>
          </p:cNvPr>
          <p:cNvSpPr>
            <a:spLocks noGrp="1"/>
          </p:cNvSpPr>
          <p:nvPr>
            <p:ph idx="1"/>
          </p:nvPr>
        </p:nvSpPr>
        <p:spPr/>
        <p:txBody>
          <a:bodyPr>
            <a:normAutofit/>
          </a:bodyPr>
          <a:lstStyle/>
          <a:p>
            <a:r>
              <a:rPr lang="en-US" altLang="zh-CN" sz="2800" dirty="0"/>
              <a:t>Task 1: Create a brand website, essentially establishing a resource.  </a:t>
            </a:r>
          </a:p>
          <a:p>
            <a:r>
              <a:rPr lang="en-US" altLang="zh-CN" sz="2800" dirty="0"/>
              <a:t>Task 2: Set up the web traffic sources related to the brand website (website URL, App).  </a:t>
            </a:r>
          </a:p>
          <a:p>
            <a:r>
              <a:rPr lang="en-US" altLang="zh-CN" sz="2800" dirty="0"/>
              <a:t>Task 3: Configure related settings (e.g., retain web data for 3 months…).</a:t>
            </a:r>
            <a:endParaRPr lang="zh-TW" altLang="en-US" sz="3600" dirty="0"/>
          </a:p>
        </p:txBody>
      </p:sp>
      <p:sp>
        <p:nvSpPr>
          <p:cNvPr id="3" name="標題 2">
            <a:extLst>
              <a:ext uri="{FF2B5EF4-FFF2-40B4-BE49-F238E27FC236}">
                <a16:creationId xmlns:a16="http://schemas.microsoft.com/office/drawing/2014/main" id="{3F1A9C23-C495-418F-8AD2-DC036EFF230A}"/>
              </a:ext>
            </a:extLst>
          </p:cNvPr>
          <p:cNvSpPr>
            <a:spLocks noGrp="1"/>
          </p:cNvSpPr>
          <p:nvPr>
            <p:ph type="title"/>
          </p:nvPr>
        </p:nvSpPr>
        <p:spPr/>
        <p:txBody>
          <a:bodyPr>
            <a:normAutofit fontScale="90000"/>
          </a:bodyPr>
          <a:lstStyle/>
          <a:p>
            <a:r>
              <a:rPr lang="en-US" altLang="zh-CN" dirty="0"/>
              <a:t>Three jobs to operate a GA account</a:t>
            </a:r>
            <a:endParaRPr lang="zh-TW" altLang="en-US" dirty="0"/>
          </a:p>
        </p:txBody>
      </p:sp>
      <p:pic>
        <p:nvPicPr>
          <p:cNvPr id="5" name="圖片 4">
            <a:extLst>
              <a:ext uri="{FF2B5EF4-FFF2-40B4-BE49-F238E27FC236}">
                <a16:creationId xmlns:a16="http://schemas.microsoft.com/office/drawing/2014/main" id="{BBC4DA29-0127-400C-9FA9-6100727862D8}"/>
              </a:ext>
            </a:extLst>
          </p:cNvPr>
          <p:cNvPicPr>
            <a:picLocks noChangeAspect="1"/>
          </p:cNvPicPr>
          <p:nvPr/>
        </p:nvPicPr>
        <p:blipFill>
          <a:blip r:embed="rId2"/>
          <a:stretch>
            <a:fillRect/>
          </a:stretch>
        </p:blipFill>
        <p:spPr>
          <a:xfrm>
            <a:off x="4588950" y="4326903"/>
            <a:ext cx="4634948" cy="2394572"/>
          </a:xfrm>
          <a:prstGeom prst="rect">
            <a:avLst/>
          </a:prstGeom>
        </p:spPr>
      </p:pic>
    </p:spTree>
    <p:extLst>
      <p:ext uri="{BB962C8B-B14F-4D97-AF65-F5344CB8AC3E}">
        <p14:creationId xmlns:p14="http://schemas.microsoft.com/office/powerpoint/2010/main" val="416004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a:xfrm>
            <a:off x="337351" y="1460701"/>
            <a:ext cx="8495931" cy="3243273"/>
          </a:xfrm>
        </p:spPr>
        <p:txBody>
          <a:bodyPr>
            <a:normAutofit fontScale="85000" lnSpcReduction="20000"/>
          </a:bodyPr>
          <a:lstStyle/>
          <a:p>
            <a:r>
              <a:rPr lang="en-US" altLang="zh-CN" dirty="0"/>
              <a:t>4. Go to the GA platform
Apply for an account and build resources</a:t>
            </a:r>
            <a:endParaRPr lang="zh-TW" altLang="en-US" dirty="0"/>
          </a:p>
        </p:txBody>
      </p:sp>
    </p:spTree>
    <p:extLst>
      <p:ext uri="{BB962C8B-B14F-4D97-AF65-F5344CB8AC3E}">
        <p14:creationId xmlns:p14="http://schemas.microsoft.com/office/powerpoint/2010/main" val="160661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00002245-C048-46F4-A709-060487BC6136}"/>
              </a:ext>
            </a:extLst>
          </p:cNvPr>
          <p:cNvPicPr>
            <a:picLocks noGrp="1" noChangeAspect="1"/>
          </p:cNvPicPr>
          <p:nvPr>
            <p:ph idx="1"/>
          </p:nvPr>
        </p:nvPicPr>
        <p:blipFill>
          <a:blip r:embed="rId2"/>
          <a:stretch>
            <a:fillRect/>
          </a:stretch>
        </p:blipFill>
        <p:spPr>
          <a:xfrm>
            <a:off x="178277" y="1746856"/>
            <a:ext cx="8850313" cy="4827962"/>
          </a:xfrm>
        </p:spPr>
      </p:pic>
      <p:sp>
        <p:nvSpPr>
          <p:cNvPr id="3" name="標題 2">
            <a:extLst>
              <a:ext uri="{FF2B5EF4-FFF2-40B4-BE49-F238E27FC236}">
                <a16:creationId xmlns:a16="http://schemas.microsoft.com/office/drawing/2014/main" id="{F0A412D0-21E7-4A2B-A344-2E3C907C1548}"/>
              </a:ext>
            </a:extLst>
          </p:cNvPr>
          <p:cNvSpPr>
            <a:spLocks noGrp="1"/>
          </p:cNvSpPr>
          <p:nvPr>
            <p:ph type="title"/>
          </p:nvPr>
        </p:nvSpPr>
        <p:spPr/>
        <p:txBody>
          <a:bodyPr>
            <a:normAutofit fontScale="90000"/>
          </a:bodyPr>
          <a:lstStyle/>
          <a:p>
            <a:r>
              <a:rPr lang="en-US" altLang="zh-TW" sz="3600" dirty="0"/>
              <a:t>(1) To apply for a GA account, Method 1:</a:t>
            </a:r>
            <a:br>
              <a:rPr lang="en-US" altLang="zh-CN" sz="4800" dirty="0">
                <a:cs typeface="+mj-cs"/>
              </a:rPr>
            </a:br>
            <a:r>
              <a:rPr lang="zh-CN" altLang="en-US" sz="4800" dirty="0">
                <a:cs typeface="+mj-cs"/>
              </a:rPr>
              <a:t>新手第</a:t>
            </a:r>
            <a:r>
              <a:rPr lang="en-US" altLang="zh-CN" sz="4800" dirty="0">
                <a:cs typeface="+mj-cs"/>
              </a:rPr>
              <a:t>1</a:t>
            </a:r>
            <a:r>
              <a:rPr lang="zh-CN" altLang="en-US" sz="4800" dirty="0">
                <a:cs typeface="+mj-cs"/>
              </a:rPr>
              <a:t>次，從</a:t>
            </a:r>
            <a:r>
              <a:rPr lang="en-US" altLang="zh-CN" sz="4800" dirty="0">
                <a:cs typeface="+mj-cs"/>
              </a:rPr>
              <a:t>【</a:t>
            </a:r>
            <a:r>
              <a:rPr lang="zh-CN" altLang="en-US" sz="4800" dirty="0">
                <a:solidFill>
                  <a:srgbClr val="7030A0"/>
                </a:solidFill>
                <a:cs typeface="+mj-cs"/>
              </a:rPr>
              <a:t>開始評估</a:t>
            </a:r>
            <a:r>
              <a:rPr lang="en-US" altLang="zh-CN" sz="4800" dirty="0">
                <a:cs typeface="+mj-cs"/>
              </a:rPr>
              <a:t>】</a:t>
            </a:r>
            <a:endParaRPr lang="zh-TW" altLang="en-US" dirty="0"/>
          </a:p>
        </p:txBody>
      </p:sp>
    </p:spTree>
    <p:extLst>
      <p:ext uri="{BB962C8B-B14F-4D97-AF65-F5344CB8AC3E}">
        <p14:creationId xmlns:p14="http://schemas.microsoft.com/office/powerpoint/2010/main" val="320924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4837281-5542-4465-8F97-45FD85F95C72}"/>
              </a:ext>
            </a:extLst>
          </p:cNvPr>
          <p:cNvSpPr>
            <a:spLocks noGrp="1"/>
          </p:cNvSpPr>
          <p:nvPr>
            <p:ph idx="1"/>
          </p:nvPr>
        </p:nvSpPr>
        <p:spPr/>
        <p:txBody>
          <a:bodyPr/>
          <a:lstStyle/>
          <a:p>
            <a:r>
              <a:rPr lang="en-US" altLang="zh-CN" sz="3200" dirty="0"/>
              <a:t>1. Bottom left【</a:t>
            </a:r>
            <a:r>
              <a:rPr lang="zh-CN" altLang="en-US" sz="3200" dirty="0">
                <a:solidFill>
                  <a:srgbClr val="7030A0"/>
                </a:solidFill>
              </a:rPr>
              <a:t>管理</a:t>
            </a:r>
            <a:r>
              <a:rPr lang="en-US" altLang="zh-CN" sz="3200" dirty="0"/>
              <a:t>】</a:t>
            </a:r>
            <a:r>
              <a:rPr lang="zh-TW" altLang="en-US" sz="3200" b="1" i="0" dirty="0">
                <a:solidFill>
                  <a:srgbClr val="000000"/>
                </a:solidFill>
                <a:effectLst/>
                <a:latin typeface="system-ui"/>
              </a:rPr>
              <a:t>➜</a:t>
            </a:r>
            <a:r>
              <a:rPr lang="en-US" altLang="zh-CN" sz="3200" b="1" i="0" dirty="0">
                <a:solidFill>
                  <a:srgbClr val="000000"/>
                </a:solidFill>
                <a:effectLst/>
                <a:latin typeface="system-ui"/>
              </a:rPr>
              <a:t>【</a:t>
            </a:r>
            <a:r>
              <a:rPr lang="zh-CN" altLang="en-US" sz="3200" b="1" i="0" dirty="0">
                <a:solidFill>
                  <a:srgbClr val="7030A0"/>
                </a:solidFill>
                <a:effectLst/>
                <a:latin typeface="system-ui"/>
              </a:rPr>
              <a:t>建立</a:t>
            </a:r>
            <a:r>
              <a:rPr lang="en-US" altLang="zh-CN" sz="3200" b="1" i="0" dirty="0">
                <a:solidFill>
                  <a:srgbClr val="000000"/>
                </a:solidFill>
                <a:effectLst/>
                <a:latin typeface="system-ui"/>
              </a:rPr>
              <a:t>】</a:t>
            </a:r>
            <a:r>
              <a:rPr lang="zh-TW" altLang="en-US" sz="3200" b="1" i="0" dirty="0">
                <a:solidFill>
                  <a:srgbClr val="000000"/>
                </a:solidFill>
                <a:effectLst/>
                <a:latin typeface="system-ui"/>
              </a:rPr>
              <a:t>➜</a:t>
            </a:r>
            <a:r>
              <a:rPr lang="zh-CN" altLang="en-US" sz="3200" b="1" i="0" dirty="0">
                <a:solidFill>
                  <a:srgbClr val="7030A0"/>
                </a:solidFill>
                <a:effectLst/>
                <a:latin typeface="system-ui"/>
              </a:rPr>
              <a:t>帳戶</a:t>
            </a:r>
            <a:endParaRPr lang="zh-TW" altLang="en-US" dirty="0">
              <a:solidFill>
                <a:srgbClr val="7030A0"/>
              </a:solidFill>
            </a:endParaRPr>
          </a:p>
        </p:txBody>
      </p:sp>
      <p:sp>
        <p:nvSpPr>
          <p:cNvPr id="3" name="標題 2">
            <a:extLst>
              <a:ext uri="{FF2B5EF4-FFF2-40B4-BE49-F238E27FC236}">
                <a16:creationId xmlns:a16="http://schemas.microsoft.com/office/drawing/2014/main" id="{A9690FAC-2C58-435B-8E11-85A65BB5828E}"/>
              </a:ext>
            </a:extLst>
          </p:cNvPr>
          <p:cNvSpPr>
            <a:spLocks noGrp="1"/>
          </p:cNvSpPr>
          <p:nvPr>
            <p:ph type="title"/>
          </p:nvPr>
        </p:nvSpPr>
        <p:spPr/>
        <p:txBody>
          <a:bodyPr>
            <a:normAutofit fontScale="90000"/>
          </a:bodyPr>
          <a:lstStyle/>
          <a:p>
            <a:r>
              <a:rPr lang="en-US" altLang="zh-TW" sz="3600" dirty="0"/>
              <a:t>(1) To apply for a GA account, Method 2:</a:t>
            </a:r>
            <a:br>
              <a:rPr lang="en-US" altLang="zh-TW" dirty="0"/>
            </a:br>
            <a:r>
              <a:rPr lang="en-US" altLang="zh-CN" sz="3600" dirty="0"/>
              <a:t>Old students will be added in the future</a:t>
            </a:r>
            <a:r>
              <a:rPr lang="zh-TW" altLang="en-US" b="1" i="0" dirty="0">
                <a:solidFill>
                  <a:srgbClr val="000000"/>
                </a:solidFill>
                <a:effectLst/>
                <a:latin typeface="system-ui"/>
              </a:rPr>
              <a:t>➜</a:t>
            </a:r>
            <a:r>
              <a:rPr lang="zh-CN" altLang="en-US" sz="4800" dirty="0">
                <a:cs typeface="+mj-cs"/>
              </a:rPr>
              <a:t>齒輪</a:t>
            </a:r>
            <a:r>
              <a:rPr lang="en-US" altLang="zh-CN" sz="4800" dirty="0">
                <a:cs typeface="+mj-cs"/>
              </a:rPr>
              <a:t>【</a:t>
            </a:r>
            <a:r>
              <a:rPr lang="zh-CN" altLang="en-US" sz="4800" dirty="0">
                <a:solidFill>
                  <a:srgbClr val="7030A0"/>
                </a:solidFill>
                <a:cs typeface="+mj-cs"/>
              </a:rPr>
              <a:t>管理</a:t>
            </a:r>
            <a:r>
              <a:rPr lang="en-US" altLang="zh-CN" sz="4800" dirty="0">
                <a:cs typeface="+mj-cs"/>
              </a:rPr>
              <a:t>】</a:t>
            </a:r>
            <a:endParaRPr lang="zh-TW" altLang="en-US" dirty="0"/>
          </a:p>
        </p:txBody>
      </p:sp>
      <p:pic>
        <p:nvPicPr>
          <p:cNvPr id="5" name="圖片 4">
            <a:extLst>
              <a:ext uri="{FF2B5EF4-FFF2-40B4-BE49-F238E27FC236}">
                <a16:creationId xmlns:a16="http://schemas.microsoft.com/office/drawing/2014/main" id="{33891BD8-227A-4520-8227-6CD2550ED567}"/>
              </a:ext>
            </a:extLst>
          </p:cNvPr>
          <p:cNvPicPr>
            <a:picLocks noChangeAspect="1"/>
          </p:cNvPicPr>
          <p:nvPr/>
        </p:nvPicPr>
        <p:blipFill>
          <a:blip r:embed="rId2"/>
          <a:stretch>
            <a:fillRect/>
          </a:stretch>
        </p:blipFill>
        <p:spPr>
          <a:xfrm>
            <a:off x="5478166" y="2545237"/>
            <a:ext cx="3092980" cy="4058239"/>
          </a:xfrm>
          <a:prstGeom prst="rect">
            <a:avLst/>
          </a:prstGeom>
        </p:spPr>
      </p:pic>
      <p:pic>
        <p:nvPicPr>
          <p:cNvPr id="7" name="圖片 6">
            <a:extLst>
              <a:ext uri="{FF2B5EF4-FFF2-40B4-BE49-F238E27FC236}">
                <a16:creationId xmlns:a16="http://schemas.microsoft.com/office/drawing/2014/main" id="{06A3CD8A-C774-4898-9D6B-49BB0D439895}"/>
              </a:ext>
            </a:extLst>
          </p:cNvPr>
          <p:cNvPicPr>
            <a:picLocks noChangeAspect="1"/>
          </p:cNvPicPr>
          <p:nvPr/>
        </p:nvPicPr>
        <p:blipFill>
          <a:blip r:embed="rId3"/>
          <a:stretch>
            <a:fillRect/>
          </a:stretch>
        </p:blipFill>
        <p:spPr>
          <a:xfrm>
            <a:off x="1374710" y="2287261"/>
            <a:ext cx="1919915" cy="4434214"/>
          </a:xfrm>
          <a:prstGeom prst="rect">
            <a:avLst/>
          </a:prstGeom>
        </p:spPr>
      </p:pic>
    </p:spTree>
    <p:extLst>
      <p:ext uri="{BB962C8B-B14F-4D97-AF65-F5344CB8AC3E}">
        <p14:creationId xmlns:p14="http://schemas.microsoft.com/office/powerpoint/2010/main" val="422592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0A412D0-21E7-4A2B-A344-2E3C907C1548}"/>
              </a:ext>
            </a:extLst>
          </p:cNvPr>
          <p:cNvSpPr>
            <a:spLocks noGrp="1"/>
          </p:cNvSpPr>
          <p:nvPr>
            <p:ph type="title"/>
          </p:nvPr>
        </p:nvSpPr>
        <p:spPr/>
        <p:txBody>
          <a:bodyPr>
            <a:noAutofit/>
          </a:bodyPr>
          <a:lstStyle/>
          <a:p>
            <a:r>
              <a:rPr lang="en-US" altLang="zh-TW" sz="3600" dirty="0"/>
              <a:t>① Applying for GA (Google Analytics) in 5 </a:t>
            </a:r>
            <a:r>
              <a:rPr lang="en-US" altLang="zh-TW" sz="3600" dirty="0" err="1"/>
              <a:t>steps:Create</a:t>
            </a:r>
            <a:r>
              <a:rPr lang="en-US" altLang="zh-TW" sz="3600" dirty="0"/>
              <a:t> an account.</a:t>
            </a:r>
          </a:p>
        </p:txBody>
      </p:sp>
      <p:sp>
        <p:nvSpPr>
          <p:cNvPr id="8" name="內容版面配置區 7">
            <a:extLst>
              <a:ext uri="{FF2B5EF4-FFF2-40B4-BE49-F238E27FC236}">
                <a16:creationId xmlns:a16="http://schemas.microsoft.com/office/drawing/2014/main" id="{8D32D7FC-DF1D-4649-8F5F-0AE7DFCB2754}"/>
              </a:ext>
            </a:extLst>
          </p:cNvPr>
          <p:cNvSpPr>
            <a:spLocks noGrp="1"/>
          </p:cNvSpPr>
          <p:nvPr>
            <p:ph idx="1"/>
          </p:nvPr>
        </p:nvSpPr>
        <p:spPr/>
        <p:txBody>
          <a:bodyPr>
            <a:normAutofit/>
          </a:bodyPr>
          <a:lstStyle/>
          <a:p>
            <a:r>
              <a:rPr lang="en-US" altLang="zh-CN" sz="2800" dirty="0"/>
              <a:t>Account: Individual's name</a:t>
            </a:r>
            <a:r>
              <a:rPr lang="zh-CN" altLang="en-US" sz="2800" dirty="0"/>
              <a:t>（</a:t>
            </a:r>
            <a:r>
              <a:rPr lang="en-US" altLang="zh-CN" sz="2800" dirty="0"/>
              <a:t>or company name)</a:t>
            </a:r>
            <a:endParaRPr lang="zh-TW" altLang="en-US" sz="2800" dirty="0"/>
          </a:p>
        </p:txBody>
      </p:sp>
      <p:pic>
        <p:nvPicPr>
          <p:cNvPr id="14" name="圖片 13">
            <a:extLst>
              <a:ext uri="{FF2B5EF4-FFF2-40B4-BE49-F238E27FC236}">
                <a16:creationId xmlns:a16="http://schemas.microsoft.com/office/drawing/2014/main" id="{43ED592C-F632-4489-978F-57F4C9EA4BE4}"/>
              </a:ext>
            </a:extLst>
          </p:cNvPr>
          <p:cNvPicPr>
            <a:picLocks noChangeAspect="1"/>
          </p:cNvPicPr>
          <p:nvPr/>
        </p:nvPicPr>
        <p:blipFill>
          <a:blip r:embed="rId2"/>
          <a:stretch>
            <a:fillRect/>
          </a:stretch>
        </p:blipFill>
        <p:spPr>
          <a:xfrm>
            <a:off x="549545" y="2446229"/>
            <a:ext cx="8107052" cy="4411771"/>
          </a:xfrm>
          <a:prstGeom prst="rect">
            <a:avLst/>
          </a:prstGeom>
        </p:spPr>
      </p:pic>
    </p:spTree>
    <p:extLst>
      <p:ext uri="{BB962C8B-B14F-4D97-AF65-F5344CB8AC3E}">
        <p14:creationId xmlns:p14="http://schemas.microsoft.com/office/powerpoint/2010/main" val="380513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F0A412D0-21E7-4A2B-A344-2E3C907C1548}"/>
              </a:ext>
            </a:extLst>
          </p:cNvPr>
          <p:cNvSpPr>
            <a:spLocks noGrp="1"/>
          </p:cNvSpPr>
          <p:nvPr>
            <p:ph type="title"/>
          </p:nvPr>
        </p:nvSpPr>
        <p:spPr/>
        <p:txBody>
          <a:bodyPr>
            <a:normAutofit fontScale="90000"/>
          </a:bodyPr>
          <a:lstStyle/>
          <a:p>
            <a:r>
              <a:rPr lang="en-US" altLang="zh-TW" sz="4800" dirty="0">
                <a:cs typeface="+mj-cs"/>
              </a:rPr>
              <a:t>① Applying for GA in 5 steps:  </a:t>
            </a:r>
            <a:br>
              <a:rPr lang="en-US" altLang="zh-TW" sz="4800" dirty="0">
                <a:cs typeface="+mj-cs"/>
              </a:rPr>
            </a:br>
            <a:r>
              <a:rPr lang="en-US" altLang="zh-TW" sz="4800" dirty="0">
                <a:cs typeface="+mj-cs"/>
              </a:rPr>
              <a:t>Step 2: Create a property.</a:t>
            </a:r>
            <a:endParaRPr lang="zh-TW" altLang="en-US" dirty="0"/>
          </a:p>
        </p:txBody>
      </p:sp>
      <p:sp>
        <p:nvSpPr>
          <p:cNvPr id="8" name="內容版面配置區 7">
            <a:extLst>
              <a:ext uri="{FF2B5EF4-FFF2-40B4-BE49-F238E27FC236}">
                <a16:creationId xmlns:a16="http://schemas.microsoft.com/office/drawing/2014/main" id="{8D32D7FC-DF1D-4649-8F5F-0AE7DFCB2754}"/>
              </a:ext>
            </a:extLst>
          </p:cNvPr>
          <p:cNvSpPr>
            <a:spLocks noGrp="1"/>
          </p:cNvSpPr>
          <p:nvPr>
            <p:ph idx="1"/>
          </p:nvPr>
        </p:nvSpPr>
        <p:spPr/>
        <p:txBody>
          <a:bodyPr>
            <a:normAutofit fontScale="55000" lnSpcReduction="20000"/>
          </a:bodyPr>
          <a:lstStyle/>
          <a:p>
            <a:r>
              <a:rPr lang="en-US" altLang="zh-TW" dirty="0">
                <a:solidFill>
                  <a:srgbClr val="7030A0"/>
                </a:solidFill>
                <a:highlight>
                  <a:srgbClr val="FFFF00"/>
                </a:highlight>
              </a:rPr>
              <a:t>Property: Brand Name </a:t>
            </a:r>
            <a:r>
              <a:rPr lang="en-US" altLang="zh-TW" dirty="0">
                <a:solidFill>
                  <a:srgbClr val="7030A0"/>
                </a:solidFill>
              </a:rPr>
              <a:t>(or Website Name)  </a:t>
            </a:r>
          </a:p>
          <a:p>
            <a:r>
              <a:rPr lang="en-US" altLang="zh-TW" dirty="0">
                <a:solidFill>
                  <a:srgbClr val="7030A0"/>
                </a:solidFill>
              </a:rPr>
              <a:t>Examples:  </a:t>
            </a:r>
          </a:p>
          <a:p>
            <a:r>
              <a:rPr lang="en-US" altLang="zh-TW" dirty="0">
                <a:solidFill>
                  <a:srgbClr val="C00000"/>
                </a:solidFill>
              </a:rPr>
              <a:t>Company: Uni-President</a:t>
            </a:r>
            <a:r>
              <a:rPr lang="zh-CN" altLang="en-US" dirty="0">
                <a:solidFill>
                  <a:srgbClr val="C00000"/>
                </a:solidFill>
              </a:rPr>
              <a:t>統一</a:t>
            </a:r>
            <a:r>
              <a:rPr lang="en-US" altLang="zh-TW" dirty="0">
                <a:solidFill>
                  <a:srgbClr val="C00000"/>
                </a:solidFill>
              </a:rPr>
              <a:t>  </a:t>
            </a:r>
          </a:p>
          <a:p>
            <a:r>
              <a:rPr lang="en-US" altLang="zh-TW" dirty="0">
                <a:solidFill>
                  <a:srgbClr val="7030A0"/>
                </a:solidFill>
              </a:rPr>
              <a:t>Brands:  </a:t>
            </a:r>
          </a:p>
          <a:p>
            <a:r>
              <a:rPr lang="en-US" altLang="zh-TW" dirty="0">
                <a:solidFill>
                  <a:srgbClr val="7030A0"/>
                </a:solidFill>
              </a:rPr>
              <a:t>- 7-Eleven  </a:t>
            </a:r>
          </a:p>
          <a:p>
            <a:r>
              <a:rPr lang="en-US" altLang="zh-TW" dirty="0">
                <a:solidFill>
                  <a:srgbClr val="7030A0"/>
                </a:solidFill>
              </a:rPr>
              <a:t>- Uni Orange Drink  </a:t>
            </a:r>
          </a:p>
          <a:p>
            <a:r>
              <a:rPr lang="en-US" altLang="zh-TW" dirty="0">
                <a:solidFill>
                  <a:srgbClr val="7030A0"/>
                </a:solidFill>
              </a:rPr>
              <a:t>- Dream Mall  </a:t>
            </a:r>
          </a:p>
          <a:p>
            <a:endParaRPr lang="en-US" altLang="zh-TW" dirty="0">
              <a:solidFill>
                <a:srgbClr val="7030A0"/>
              </a:solidFill>
            </a:endParaRPr>
          </a:p>
          <a:p>
            <a:r>
              <a:rPr lang="en-US" altLang="zh-TW" dirty="0">
                <a:solidFill>
                  <a:srgbClr val="C00000"/>
                </a:solidFill>
              </a:rPr>
              <a:t>Company: HTC  </a:t>
            </a:r>
          </a:p>
          <a:p>
            <a:r>
              <a:rPr lang="en-US" altLang="zh-TW" dirty="0">
                <a:solidFill>
                  <a:srgbClr val="7030A0"/>
                </a:solidFill>
              </a:rPr>
              <a:t>Brands:  </a:t>
            </a:r>
          </a:p>
          <a:p>
            <a:r>
              <a:rPr lang="en-US" altLang="zh-TW" dirty="0">
                <a:solidFill>
                  <a:srgbClr val="7030A0"/>
                </a:solidFill>
              </a:rPr>
              <a:t>- HTC  </a:t>
            </a:r>
          </a:p>
          <a:p>
            <a:r>
              <a:rPr lang="en-US" altLang="zh-TW" dirty="0">
                <a:solidFill>
                  <a:srgbClr val="7030A0"/>
                </a:solidFill>
              </a:rPr>
              <a:t>- VIVE (Virtual Reality Equipment)</a:t>
            </a:r>
            <a:endParaRPr lang="zh-TW" altLang="en-US" dirty="0">
              <a:solidFill>
                <a:srgbClr val="7030A0"/>
              </a:solidFill>
            </a:endParaRPr>
          </a:p>
        </p:txBody>
      </p:sp>
    </p:spTree>
    <p:extLst>
      <p:ext uri="{BB962C8B-B14F-4D97-AF65-F5344CB8AC3E}">
        <p14:creationId xmlns:p14="http://schemas.microsoft.com/office/powerpoint/2010/main" val="269658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1BD95D1D-7FCD-4628-A177-24BA7CF0A628}"/>
              </a:ext>
            </a:extLst>
          </p:cNvPr>
          <p:cNvPicPr>
            <a:picLocks noGrp="1" noChangeAspect="1"/>
          </p:cNvPicPr>
          <p:nvPr>
            <p:ph idx="1"/>
          </p:nvPr>
        </p:nvPicPr>
        <p:blipFill>
          <a:blip r:embed="rId2"/>
          <a:stretch>
            <a:fillRect/>
          </a:stretch>
        </p:blipFill>
        <p:spPr>
          <a:xfrm>
            <a:off x="1309765" y="1600200"/>
            <a:ext cx="6586382" cy="5121275"/>
          </a:xfrm>
        </p:spPr>
      </p:pic>
      <p:sp>
        <p:nvSpPr>
          <p:cNvPr id="3" name="標題 2">
            <a:extLst>
              <a:ext uri="{FF2B5EF4-FFF2-40B4-BE49-F238E27FC236}">
                <a16:creationId xmlns:a16="http://schemas.microsoft.com/office/drawing/2014/main" id="{3C5D2275-4633-4FA8-8CDA-AA074070EFD6}"/>
              </a:ext>
            </a:extLst>
          </p:cNvPr>
          <p:cNvSpPr>
            <a:spLocks noGrp="1"/>
          </p:cNvSpPr>
          <p:nvPr>
            <p:ph type="title"/>
          </p:nvPr>
        </p:nvSpPr>
        <p:spPr>
          <a:xfrm>
            <a:off x="0" y="152400"/>
            <a:ext cx="9219414" cy="1265238"/>
          </a:xfrm>
        </p:spPr>
        <p:txBody>
          <a:bodyPr>
            <a:normAutofit fontScale="90000"/>
          </a:bodyPr>
          <a:lstStyle/>
          <a:p>
            <a:r>
              <a:rPr lang="zh-CN" altLang="en-US" dirty="0"/>
              <a:t>資源名稱：</a:t>
            </a:r>
            <a:r>
              <a:rPr lang="en-US" altLang="zh-CN" sz="2200" dirty="0"/>
              <a:t>It should be the brand name of the company</a:t>
            </a:r>
            <a:br>
              <a:rPr lang="en-US" altLang="zh-CN" dirty="0"/>
            </a:br>
            <a:r>
              <a:rPr lang="zh-CN" altLang="en-US" dirty="0"/>
              <a:t>課程實作：</a:t>
            </a:r>
            <a:r>
              <a:rPr lang="en-US" altLang="zh-CN" dirty="0">
                <a:solidFill>
                  <a:srgbClr val="C00000"/>
                </a:solidFill>
              </a:rPr>
              <a:t>web4</a:t>
            </a:r>
            <a:endParaRPr lang="zh-TW" altLang="en-US" dirty="0">
              <a:solidFill>
                <a:srgbClr val="C00000"/>
              </a:solidFill>
            </a:endParaRPr>
          </a:p>
        </p:txBody>
      </p:sp>
    </p:spTree>
    <p:extLst>
      <p:ext uri="{BB962C8B-B14F-4D97-AF65-F5344CB8AC3E}">
        <p14:creationId xmlns:p14="http://schemas.microsoft.com/office/powerpoint/2010/main" val="397091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FCF7025-6BAF-4579-8268-A088C660CECF}"/>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0262DC50-97D8-4D26-8873-D8930B287CC0}"/>
              </a:ext>
            </a:extLst>
          </p:cNvPr>
          <p:cNvSpPr>
            <a:spLocks noGrp="1"/>
          </p:cNvSpPr>
          <p:nvPr>
            <p:ph type="title"/>
          </p:nvPr>
        </p:nvSpPr>
        <p:spPr/>
        <p:txBody>
          <a:bodyPr/>
          <a:lstStyle/>
          <a:p>
            <a:r>
              <a:rPr lang="en-US" altLang="zh-CN" dirty="0"/>
              <a:t>Step 3: Business Details</a:t>
            </a:r>
            <a:endParaRPr lang="zh-TW" altLang="en-US" dirty="0"/>
          </a:p>
        </p:txBody>
      </p:sp>
      <p:pic>
        <p:nvPicPr>
          <p:cNvPr id="5" name="圖片 4">
            <a:extLst>
              <a:ext uri="{FF2B5EF4-FFF2-40B4-BE49-F238E27FC236}">
                <a16:creationId xmlns:a16="http://schemas.microsoft.com/office/drawing/2014/main" id="{65F862CE-EB7C-46B1-8D68-781C85AFFB16}"/>
              </a:ext>
            </a:extLst>
          </p:cNvPr>
          <p:cNvPicPr>
            <a:picLocks noChangeAspect="1"/>
          </p:cNvPicPr>
          <p:nvPr/>
        </p:nvPicPr>
        <p:blipFill>
          <a:blip r:embed="rId2"/>
          <a:stretch>
            <a:fillRect/>
          </a:stretch>
        </p:blipFill>
        <p:spPr>
          <a:xfrm>
            <a:off x="275208" y="1196848"/>
            <a:ext cx="8305014" cy="5661152"/>
          </a:xfrm>
          <a:prstGeom prst="rect">
            <a:avLst/>
          </a:prstGeom>
        </p:spPr>
      </p:pic>
    </p:spTree>
    <p:extLst>
      <p:ext uri="{BB962C8B-B14F-4D97-AF65-F5344CB8AC3E}">
        <p14:creationId xmlns:p14="http://schemas.microsoft.com/office/powerpoint/2010/main" val="3936524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994BF65-9A50-492F-9CB1-8DB6EC0A3542}"/>
              </a:ext>
            </a:extLst>
          </p:cNvPr>
          <p:cNvSpPr>
            <a:spLocks noGrp="1"/>
          </p:cNvSpPr>
          <p:nvPr>
            <p:ph idx="1"/>
          </p:nvPr>
        </p:nvSpPr>
        <p:spPr/>
        <p:txBody>
          <a:bodyPr>
            <a:normAutofit fontScale="77500" lnSpcReduction="20000"/>
          </a:bodyPr>
          <a:lstStyle/>
          <a:p>
            <a:r>
              <a:rPr lang="en-US" altLang="zh-CN" dirty="0"/>
              <a:t>1. How GA works
2. The overall structure of the GA account
3. Three jobs to operate a GA account
4. Apply for an account on the GA platform and create resources
5. How does our website hw4 connect to GA4?
6. Check if the GA4 code is installed successfully?
7. Connect our website hw3 to GA4</a:t>
            </a:r>
            <a:endParaRPr lang="zh-TW" altLang="en-US" dirty="0"/>
          </a:p>
          <a:p>
            <a:endParaRPr lang="zh-TW" altLang="en-US" dirty="0"/>
          </a:p>
          <a:p>
            <a:endParaRPr lang="zh-TW" altLang="en-US" dirty="0"/>
          </a:p>
        </p:txBody>
      </p:sp>
      <p:sp>
        <p:nvSpPr>
          <p:cNvPr id="3" name="標題 2">
            <a:extLst>
              <a:ext uri="{FF2B5EF4-FFF2-40B4-BE49-F238E27FC236}">
                <a16:creationId xmlns:a16="http://schemas.microsoft.com/office/drawing/2014/main" id="{10331EE8-EAC9-4072-B561-FBAD3E9B2849}"/>
              </a:ext>
            </a:extLst>
          </p:cNvPr>
          <p:cNvSpPr>
            <a:spLocks noGrp="1"/>
          </p:cNvSpPr>
          <p:nvPr>
            <p:ph type="title"/>
          </p:nvPr>
        </p:nvSpPr>
        <p:spPr/>
        <p:txBody>
          <a:bodyPr/>
          <a:lstStyle/>
          <a:p>
            <a:r>
              <a:rPr lang="en-US" altLang="zh-CN" dirty="0"/>
              <a:t>Unit Outline</a:t>
            </a:r>
            <a:endParaRPr lang="zh-TW" altLang="en-US" dirty="0"/>
          </a:p>
        </p:txBody>
      </p:sp>
    </p:spTree>
    <p:extLst>
      <p:ext uri="{BB962C8B-B14F-4D97-AF65-F5344CB8AC3E}">
        <p14:creationId xmlns:p14="http://schemas.microsoft.com/office/powerpoint/2010/main" val="42882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7786C96-C438-443F-92E8-33043E6C9E99}"/>
              </a:ext>
            </a:extLst>
          </p:cNvPr>
          <p:cNvSpPr>
            <a:spLocks noGrp="1"/>
          </p:cNvSpPr>
          <p:nvPr>
            <p:ph idx="1"/>
          </p:nvPr>
        </p:nvSpPr>
        <p:spPr>
          <a:xfrm>
            <a:off x="177554" y="1600200"/>
            <a:ext cx="3574314" cy="5121275"/>
          </a:xfrm>
        </p:spPr>
        <p:txBody>
          <a:bodyPr>
            <a:normAutofit fontScale="92500" lnSpcReduction="10000"/>
          </a:bodyPr>
          <a:lstStyle/>
          <a:p>
            <a:r>
              <a:rPr lang="en-US" altLang="zh-CN" dirty="0"/>
              <a:t>Set your goals with GA4
If you want to select a report
Everything else is included</a:t>
            </a:r>
            <a:endParaRPr lang="zh-TW" altLang="en-US" dirty="0"/>
          </a:p>
        </p:txBody>
      </p:sp>
      <p:sp>
        <p:nvSpPr>
          <p:cNvPr id="3" name="標題 2">
            <a:extLst>
              <a:ext uri="{FF2B5EF4-FFF2-40B4-BE49-F238E27FC236}">
                <a16:creationId xmlns:a16="http://schemas.microsoft.com/office/drawing/2014/main" id="{4F013EC3-EF35-45AB-9DF6-CF94CFC06CD3}"/>
              </a:ext>
            </a:extLst>
          </p:cNvPr>
          <p:cNvSpPr>
            <a:spLocks noGrp="1"/>
          </p:cNvSpPr>
          <p:nvPr>
            <p:ph type="title"/>
          </p:nvPr>
        </p:nvSpPr>
        <p:spPr>
          <a:xfrm>
            <a:off x="275208" y="152400"/>
            <a:ext cx="3250417" cy="1265238"/>
          </a:xfrm>
        </p:spPr>
        <p:txBody>
          <a:bodyPr>
            <a:normAutofit fontScale="90000"/>
          </a:bodyPr>
          <a:lstStyle/>
          <a:p>
            <a:pPr algn="l"/>
            <a:r>
              <a:rPr lang="en-US" altLang="zh-CN" sz="3600" dirty="0"/>
              <a:t>Step 4: Business Goals</a:t>
            </a:r>
            <a:endParaRPr lang="zh-TW" altLang="en-US" dirty="0"/>
          </a:p>
        </p:txBody>
      </p:sp>
      <p:pic>
        <p:nvPicPr>
          <p:cNvPr id="7" name="圖片 6">
            <a:extLst>
              <a:ext uri="{FF2B5EF4-FFF2-40B4-BE49-F238E27FC236}">
                <a16:creationId xmlns:a16="http://schemas.microsoft.com/office/drawing/2014/main" id="{3A40CFEC-1843-4B7E-9DC2-1FF2A187D582}"/>
              </a:ext>
            </a:extLst>
          </p:cNvPr>
          <p:cNvPicPr>
            <a:picLocks noChangeAspect="1"/>
          </p:cNvPicPr>
          <p:nvPr/>
        </p:nvPicPr>
        <p:blipFill>
          <a:blip r:embed="rId2"/>
          <a:stretch>
            <a:fillRect/>
          </a:stretch>
        </p:blipFill>
        <p:spPr>
          <a:xfrm>
            <a:off x="3511592" y="0"/>
            <a:ext cx="5591060" cy="6858000"/>
          </a:xfrm>
          <a:prstGeom prst="rect">
            <a:avLst/>
          </a:prstGeom>
        </p:spPr>
      </p:pic>
    </p:spTree>
    <p:extLst>
      <p:ext uri="{BB962C8B-B14F-4D97-AF65-F5344CB8AC3E}">
        <p14:creationId xmlns:p14="http://schemas.microsoft.com/office/powerpoint/2010/main" val="124855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6505838-639F-45BC-A217-3158F1BE3BFC}"/>
              </a:ext>
            </a:extLst>
          </p:cNvPr>
          <p:cNvSpPr>
            <a:spLocks noGrp="1"/>
          </p:cNvSpPr>
          <p:nvPr>
            <p:ph idx="1"/>
          </p:nvPr>
        </p:nvSpPr>
        <p:spPr/>
        <p:txBody>
          <a:bodyPr/>
          <a:lstStyle/>
          <a:p>
            <a:r>
              <a:rPr lang="en-US" altLang="zh-CN" sz="3600" dirty="0"/>
              <a:t>GA4 allows up to 【3 connections】 to brand properties for integration.</a:t>
            </a:r>
            <a:endParaRPr lang="en-US" altLang="zh-CN" sz="3600" dirty="0">
              <a:solidFill>
                <a:srgbClr val="C00000"/>
              </a:solidFill>
            </a:endParaRPr>
          </a:p>
          <a:p>
            <a:pPr lvl="1"/>
            <a:r>
              <a:rPr lang="zh-CN" altLang="en-US" dirty="0">
                <a:solidFill>
                  <a:srgbClr val="C00000"/>
                </a:solidFill>
              </a:rPr>
              <a:t>網站，</a:t>
            </a:r>
            <a:r>
              <a:rPr lang="en-US" altLang="zh-CN" dirty="0">
                <a:solidFill>
                  <a:srgbClr val="C00000"/>
                </a:solidFill>
              </a:rPr>
              <a:t>Android App</a:t>
            </a:r>
            <a:r>
              <a:rPr lang="zh-CN" altLang="en-US" dirty="0">
                <a:solidFill>
                  <a:srgbClr val="C00000"/>
                </a:solidFill>
              </a:rPr>
              <a:t>， </a:t>
            </a:r>
            <a:r>
              <a:rPr lang="en-US" altLang="zh-CN" dirty="0">
                <a:solidFill>
                  <a:srgbClr val="C00000"/>
                </a:solidFill>
              </a:rPr>
              <a:t>IOS APP</a:t>
            </a:r>
            <a:endParaRPr lang="zh-TW" altLang="en-US" dirty="0">
              <a:solidFill>
                <a:srgbClr val="C00000"/>
              </a:solidFill>
            </a:endParaRPr>
          </a:p>
        </p:txBody>
      </p:sp>
      <p:sp>
        <p:nvSpPr>
          <p:cNvPr id="3" name="標題 2">
            <a:extLst>
              <a:ext uri="{FF2B5EF4-FFF2-40B4-BE49-F238E27FC236}">
                <a16:creationId xmlns:a16="http://schemas.microsoft.com/office/drawing/2014/main" id="{83A951C8-6225-4FCF-98CD-9E82F1BCBBA7}"/>
              </a:ext>
            </a:extLst>
          </p:cNvPr>
          <p:cNvSpPr>
            <a:spLocks noGrp="1"/>
          </p:cNvSpPr>
          <p:nvPr>
            <p:ph type="title"/>
          </p:nvPr>
        </p:nvSpPr>
        <p:spPr/>
        <p:txBody>
          <a:bodyPr/>
          <a:lstStyle/>
          <a:p>
            <a:r>
              <a:rPr lang="en-US" altLang="zh-CN" dirty="0"/>
              <a:t>Complete 5 steps</a:t>
            </a:r>
            <a:endParaRPr lang="zh-TW" altLang="en-US" dirty="0"/>
          </a:p>
        </p:txBody>
      </p:sp>
      <p:pic>
        <p:nvPicPr>
          <p:cNvPr id="5" name="圖片 4">
            <a:extLst>
              <a:ext uri="{FF2B5EF4-FFF2-40B4-BE49-F238E27FC236}">
                <a16:creationId xmlns:a16="http://schemas.microsoft.com/office/drawing/2014/main" id="{930D0E72-4148-47FE-B240-36670D5F477D}"/>
              </a:ext>
            </a:extLst>
          </p:cNvPr>
          <p:cNvPicPr>
            <a:picLocks noChangeAspect="1"/>
          </p:cNvPicPr>
          <p:nvPr/>
        </p:nvPicPr>
        <p:blipFill>
          <a:blip r:embed="rId2"/>
          <a:stretch>
            <a:fillRect/>
          </a:stretch>
        </p:blipFill>
        <p:spPr>
          <a:xfrm>
            <a:off x="79899" y="3690753"/>
            <a:ext cx="9144000" cy="3014847"/>
          </a:xfrm>
          <a:prstGeom prst="rect">
            <a:avLst/>
          </a:prstGeom>
        </p:spPr>
      </p:pic>
    </p:spTree>
    <p:extLst>
      <p:ext uri="{BB962C8B-B14F-4D97-AF65-F5344CB8AC3E}">
        <p14:creationId xmlns:p14="http://schemas.microsoft.com/office/powerpoint/2010/main" val="78416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92500" lnSpcReduction="20000"/>
          </a:bodyPr>
          <a:lstStyle/>
          <a:p>
            <a:r>
              <a:rPr lang="en-US" altLang="zh-CN" dirty="0"/>
              <a:t>5. Our website hw4
How to connect to GA4</a:t>
            </a:r>
            <a:endParaRPr lang="zh-TW" altLang="en-US" dirty="0"/>
          </a:p>
        </p:txBody>
      </p:sp>
    </p:spTree>
    <p:extLst>
      <p:ext uri="{BB962C8B-B14F-4D97-AF65-F5344CB8AC3E}">
        <p14:creationId xmlns:p14="http://schemas.microsoft.com/office/powerpoint/2010/main" val="361247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CFA310E-0A00-443F-B218-395E27F2809E}"/>
              </a:ext>
            </a:extLst>
          </p:cNvPr>
          <p:cNvSpPr>
            <a:spLocks noGrp="1"/>
          </p:cNvSpPr>
          <p:nvPr>
            <p:ph idx="1"/>
          </p:nvPr>
        </p:nvSpPr>
        <p:spPr/>
        <p:txBody>
          <a:bodyPr/>
          <a:lstStyle/>
          <a:p>
            <a:r>
              <a:rPr lang="en-US" altLang="zh-TW" dirty="0">
                <a:solidFill>
                  <a:srgbClr val="7030A0"/>
                </a:solidFill>
              </a:rPr>
              <a:t>Step 1: Example website 4 has been completed and uploaded to </a:t>
            </a:r>
            <a:r>
              <a:rPr lang="en-US" altLang="zh-TW" dirty="0" err="1">
                <a:solidFill>
                  <a:srgbClr val="7030A0"/>
                </a:solidFill>
              </a:rPr>
              <a:t>Github</a:t>
            </a:r>
            <a:r>
              <a:rPr lang="en-US" altLang="zh-TW" dirty="0">
                <a:solidFill>
                  <a:srgbClr val="7030A0"/>
                </a:solidFill>
              </a:rPr>
              <a:t>. </a:t>
            </a:r>
            <a:endParaRPr lang="en-US" altLang="zh-CN" dirty="0">
              <a:solidFill>
                <a:srgbClr val="7030A0"/>
              </a:solidFill>
            </a:endParaRPr>
          </a:p>
          <a:p>
            <a:pPr lvl="1"/>
            <a:r>
              <a:rPr lang="en-US" altLang="zh-CN" dirty="0"/>
              <a:t>The URL of the website is already known</a:t>
            </a:r>
            <a:r>
              <a:rPr lang="zh-CN" altLang="en-US" dirty="0"/>
              <a:t>：</a:t>
            </a:r>
            <a:r>
              <a:rPr lang="en-US" altLang="zh-CN" dirty="0">
                <a:hlinkClick r:id="rId2"/>
              </a:rPr>
              <a:t>https://ccwntut.github.io/hw4/</a:t>
            </a:r>
            <a:endParaRPr lang="en-US" altLang="zh-CN" dirty="0"/>
          </a:p>
          <a:p>
            <a:pPr lvl="1"/>
            <a:endParaRPr lang="zh-TW" altLang="en-US" dirty="0"/>
          </a:p>
        </p:txBody>
      </p:sp>
      <p:sp>
        <p:nvSpPr>
          <p:cNvPr id="3" name="標題 2">
            <a:extLst>
              <a:ext uri="{FF2B5EF4-FFF2-40B4-BE49-F238E27FC236}">
                <a16:creationId xmlns:a16="http://schemas.microsoft.com/office/drawing/2014/main" id="{469BC62B-FB59-4793-906C-55AA9D3B6D20}"/>
              </a:ext>
            </a:extLst>
          </p:cNvPr>
          <p:cNvSpPr>
            <a:spLocks noGrp="1"/>
          </p:cNvSpPr>
          <p:nvPr>
            <p:ph type="title"/>
          </p:nvPr>
        </p:nvSpPr>
        <p:spPr/>
        <p:txBody>
          <a:bodyPr>
            <a:normAutofit fontScale="90000"/>
          </a:bodyPr>
          <a:lstStyle/>
          <a:p>
            <a:r>
              <a:rPr lang="en-US" altLang="zh-CN" dirty="0"/>
              <a:t>5. How our website is linked to GA4</a:t>
            </a:r>
            <a:endParaRPr lang="zh-TW" altLang="en-US" dirty="0"/>
          </a:p>
        </p:txBody>
      </p:sp>
    </p:spTree>
    <p:extLst>
      <p:ext uri="{BB962C8B-B14F-4D97-AF65-F5344CB8AC3E}">
        <p14:creationId xmlns:p14="http://schemas.microsoft.com/office/powerpoint/2010/main" val="344710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CFA310E-0A00-443F-B218-395E27F2809E}"/>
              </a:ext>
            </a:extLst>
          </p:cNvPr>
          <p:cNvSpPr>
            <a:spLocks noGrp="1"/>
          </p:cNvSpPr>
          <p:nvPr>
            <p:ph idx="1"/>
          </p:nvPr>
        </p:nvSpPr>
        <p:spPr>
          <a:xfrm>
            <a:off x="177554" y="1600200"/>
            <a:ext cx="4479288" cy="5121275"/>
          </a:xfrm>
        </p:spPr>
        <p:txBody>
          <a:bodyPr>
            <a:normAutofit fontScale="92500"/>
          </a:bodyPr>
          <a:lstStyle/>
          <a:p>
            <a:r>
              <a:rPr lang="en-US" altLang="zh-CN" dirty="0"/>
              <a:t>Step 2. Go to the GA4 platform website</a:t>
            </a:r>
            <a:r>
              <a:rPr lang="zh-CN" altLang="en-US" dirty="0"/>
              <a:t>，</a:t>
            </a:r>
            <a:endParaRPr lang="en-US" altLang="zh-CN" dirty="0"/>
          </a:p>
          <a:p>
            <a:r>
              <a:rPr lang="en-US" altLang="zh-CN" dirty="0"/>
              <a:t>【</a:t>
            </a:r>
            <a:r>
              <a:rPr lang="zh-CN" altLang="en-US" dirty="0">
                <a:solidFill>
                  <a:srgbClr val="7030A0"/>
                </a:solidFill>
              </a:rPr>
              <a:t>齒輪管理</a:t>
            </a:r>
            <a:r>
              <a:rPr lang="en-US" altLang="zh-CN" dirty="0"/>
              <a:t>】</a:t>
            </a:r>
          </a:p>
          <a:p>
            <a:r>
              <a:rPr lang="zh-TW" altLang="en-US" b="1" i="0" dirty="0">
                <a:solidFill>
                  <a:srgbClr val="000000"/>
                </a:solidFill>
                <a:effectLst/>
                <a:latin typeface="system-ui"/>
              </a:rPr>
              <a:t>➜</a:t>
            </a:r>
            <a:r>
              <a:rPr lang="en-US" altLang="zh-CN" dirty="0"/>
              <a:t>【</a:t>
            </a:r>
            <a:r>
              <a:rPr lang="zh-CN" altLang="en-US" dirty="0">
                <a:solidFill>
                  <a:srgbClr val="7030A0"/>
                </a:solidFill>
              </a:rPr>
              <a:t>帳戶</a:t>
            </a:r>
            <a:r>
              <a:rPr lang="en-US" altLang="zh-CN" dirty="0"/>
              <a:t>】</a:t>
            </a:r>
          </a:p>
          <a:p>
            <a:r>
              <a:rPr lang="zh-TW" altLang="en-US" b="1" i="0" dirty="0">
                <a:solidFill>
                  <a:srgbClr val="000000"/>
                </a:solidFill>
                <a:effectLst/>
                <a:latin typeface="system-ui"/>
              </a:rPr>
              <a:t>➜</a:t>
            </a:r>
            <a:r>
              <a:rPr lang="en-US" altLang="zh-CN" dirty="0"/>
              <a:t>【</a:t>
            </a:r>
            <a:r>
              <a:rPr lang="zh-CN" altLang="en-US" dirty="0">
                <a:solidFill>
                  <a:srgbClr val="7030A0"/>
                </a:solidFill>
              </a:rPr>
              <a:t>資源</a:t>
            </a:r>
            <a:r>
              <a:rPr lang="zh-CN" altLang="en-US" dirty="0"/>
              <a:t>：</a:t>
            </a:r>
            <a:r>
              <a:rPr lang="en-US" altLang="zh-CN" dirty="0"/>
              <a:t>web4】</a:t>
            </a:r>
          </a:p>
          <a:p>
            <a:r>
              <a:rPr lang="zh-TW" altLang="en-US" b="1" i="0" dirty="0">
                <a:solidFill>
                  <a:srgbClr val="000000"/>
                </a:solidFill>
                <a:effectLst/>
                <a:latin typeface="system-ui"/>
              </a:rPr>
              <a:t>➜</a:t>
            </a:r>
            <a:r>
              <a:rPr lang="zh-CN" altLang="en-US" b="1" i="0" dirty="0">
                <a:solidFill>
                  <a:srgbClr val="7030A0"/>
                </a:solidFill>
                <a:effectLst/>
                <a:highlight>
                  <a:srgbClr val="FFFF00"/>
                </a:highlight>
                <a:latin typeface="system-ui"/>
              </a:rPr>
              <a:t>資料串流</a:t>
            </a:r>
            <a:endParaRPr lang="en-US" altLang="zh-CN" dirty="0">
              <a:solidFill>
                <a:srgbClr val="7030A0"/>
              </a:solidFill>
              <a:highlight>
                <a:srgbClr val="FFFF00"/>
              </a:highlight>
            </a:endParaRPr>
          </a:p>
          <a:p>
            <a:pPr lvl="1"/>
            <a:endParaRPr lang="zh-TW" altLang="en-US" dirty="0"/>
          </a:p>
        </p:txBody>
      </p:sp>
      <p:sp>
        <p:nvSpPr>
          <p:cNvPr id="3" name="標題 2">
            <a:extLst>
              <a:ext uri="{FF2B5EF4-FFF2-40B4-BE49-F238E27FC236}">
                <a16:creationId xmlns:a16="http://schemas.microsoft.com/office/drawing/2014/main" id="{469BC62B-FB59-4793-906C-55AA9D3B6D20}"/>
              </a:ext>
            </a:extLst>
          </p:cNvPr>
          <p:cNvSpPr>
            <a:spLocks noGrp="1"/>
          </p:cNvSpPr>
          <p:nvPr>
            <p:ph type="title"/>
          </p:nvPr>
        </p:nvSpPr>
        <p:spPr>
          <a:xfrm>
            <a:off x="275208" y="152400"/>
            <a:ext cx="4547725" cy="1265238"/>
          </a:xfrm>
        </p:spPr>
        <p:txBody>
          <a:bodyPr>
            <a:normAutofit fontScale="90000"/>
          </a:bodyPr>
          <a:lstStyle/>
          <a:p>
            <a:r>
              <a:rPr lang="en-US" altLang="zh-CN" sz="4000" dirty="0"/>
              <a:t>5. How our website is linked to GA4</a:t>
            </a:r>
            <a:endParaRPr lang="zh-TW" altLang="en-US" dirty="0"/>
          </a:p>
        </p:txBody>
      </p:sp>
      <p:pic>
        <p:nvPicPr>
          <p:cNvPr id="5" name="圖片 4">
            <a:extLst>
              <a:ext uri="{FF2B5EF4-FFF2-40B4-BE49-F238E27FC236}">
                <a16:creationId xmlns:a16="http://schemas.microsoft.com/office/drawing/2014/main" id="{78F60A69-BD9E-4A00-86CE-0B15256A4996}"/>
              </a:ext>
            </a:extLst>
          </p:cNvPr>
          <p:cNvPicPr>
            <a:picLocks noChangeAspect="1"/>
          </p:cNvPicPr>
          <p:nvPr/>
        </p:nvPicPr>
        <p:blipFill>
          <a:blip r:embed="rId2"/>
          <a:stretch>
            <a:fillRect/>
          </a:stretch>
        </p:blipFill>
        <p:spPr>
          <a:xfrm>
            <a:off x="4822933" y="-136525"/>
            <a:ext cx="4321067" cy="6858000"/>
          </a:xfrm>
          <a:prstGeom prst="rect">
            <a:avLst/>
          </a:prstGeom>
        </p:spPr>
      </p:pic>
    </p:spTree>
    <p:extLst>
      <p:ext uri="{BB962C8B-B14F-4D97-AF65-F5344CB8AC3E}">
        <p14:creationId xmlns:p14="http://schemas.microsoft.com/office/powerpoint/2010/main" val="1760974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8D31C99-6E62-4709-8D92-049BE13AB391}"/>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F3B80E28-B1E5-452F-8927-13505A34D9F9}"/>
              </a:ext>
            </a:extLst>
          </p:cNvPr>
          <p:cNvSpPr>
            <a:spLocks noGrp="1"/>
          </p:cNvSpPr>
          <p:nvPr>
            <p:ph type="title"/>
          </p:nvPr>
        </p:nvSpPr>
        <p:spPr/>
        <p:txBody>
          <a:bodyPr/>
          <a:lstStyle/>
          <a:p>
            <a:r>
              <a:rPr lang="zh-CN" altLang="en-US" dirty="0"/>
              <a:t>資料串流</a:t>
            </a:r>
            <a:r>
              <a:rPr lang="zh-TW" altLang="en-US" dirty="0"/>
              <a:t>➜</a:t>
            </a:r>
            <a:r>
              <a:rPr lang="zh-CN" altLang="en-US" dirty="0"/>
              <a:t>選擇</a:t>
            </a:r>
            <a:r>
              <a:rPr lang="en-US" altLang="zh-CN" dirty="0"/>
              <a:t>【</a:t>
            </a:r>
            <a:r>
              <a:rPr lang="zh-CN" altLang="en-US" dirty="0"/>
              <a:t>網站</a:t>
            </a:r>
            <a:r>
              <a:rPr lang="en-US" altLang="zh-CN" dirty="0"/>
              <a:t>】</a:t>
            </a:r>
            <a:endParaRPr lang="zh-TW" altLang="en-US" dirty="0"/>
          </a:p>
        </p:txBody>
      </p:sp>
      <p:pic>
        <p:nvPicPr>
          <p:cNvPr id="5" name="圖片 4">
            <a:extLst>
              <a:ext uri="{FF2B5EF4-FFF2-40B4-BE49-F238E27FC236}">
                <a16:creationId xmlns:a16="http://schemas.microsoft.com/office/drawing/2014/main" id="{21DE37B1-1291-4AE0-B827-BDB1F7DAAF21}"/>
              </a:ext>
            </a:extLst>
          </p:cNvPr>
          <p:cNvPicPr>
            <a:picLocks noChangeAspect="1"/>
          </p:cNvPicPr>
          <p:nvPr/>
        </p:nvPicPr>
        <p:blipFill>
          <a:blip r:embed="rId2"/>
          <a:stretch>
            <a:fillRect/>
          </a:stretch>
        </p:blipFill>
        <p:spPr>
          <a:xfrm>
            <a:off x="-115410" y="1600200"/>
            <a:ext cx="9144000" cy="3716694"/>
          </a:xfrm>
          <a:prstGeom prst="rect">
            <a:avLst/>
          </a:prstGeom>
        </p:spPr>
      </p:pic>
    </p:spTree>
    <p:extLst>
      <p:ext uri="{BB962C8B-B14F-4D97-AF65-F5344CB8AC3E}">
        <p14:creationId xmlns:p14="http://schemas.microsoft.com/office/powerpoint/2010/main" val="428956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BE04F2B-30A5-4C12-B5D6-CFFB523AF545}"/>
              </a:ext>
            </a:extLst>
          </p:cNvPr>
          <p:cNvSpPr>
            <a:spLocks noGrp="1"/>
          </p:cNvSpPr>
          <p:nvPr>
            <p:ph idx="1"/>
          </p:nvPr>
        </p:nvSpPr>
        <p:spPr/>
        <p:txBody>
          <a:bodyPr>
            <a:normAutofit fontScale="92500" lnSpcReduction="20000"/>
          </a:bodyPr>
          <a:lstStyle/>
          <a:p>
            <a:r>
              <a:rPr lang="en-US" altLang="zh-CN" dirty="0"/>
              <a:t>Note: Which of the following is put here</a:t>
            </a:r>
            <a:r>
              <a:rPr lang="zh-CN" altLang="en-US" dirty="0"/>
              <a:t>？</a:t>
            </a:r>
            <a:endParaRPr lang="en-US" altLang="zh-CN" dirty="0"/>
          </a:p>
          <a:p>
            <a:pPr lvl="1"/>
            <a:r>
              <a:rPr lang="en-US" altLang="zh-CN" dirty="0">
                <a:solidFill>
                  <a:srgbClr val="C00000"/>
                </a:solidFill>
              </a:rPr>
              <a:t>Directory domains</a:t>
            </a:r>
            <a:r>
              <a:rPr lang="zh-CN" altLang="en-US" dirty="0">
                <a:solidFill>
                  <a:srgbClr val="C00000"/>
                </a:solidFill>
              </a:rPr>
              <a:t>：</a:t>
            </a:r>
            <a:r>
              <a:rPr lang="en-US" altLang="zh-CN" sz="2800" dirty="0">
                <a:hlinkClick r:id="rId2"/>
              </a:rPr>
              <a:t>ccwntut.github.io</a:t>
            </a:r>
            <a:endParaRPr lang="zh-TW" altLang="en-US" dirty="0"/>
          </a:p>
          <a:p>
            <a:pPr lvl="1"/>
            <a:r>
              <a:rPr lang="en-US" altLang="zh-CN" dirty="0">
                <a:solidFill>
                  <a:srgbClr val="C00000"/>
                </a:solidFill>
              </a:rPr>
              <a:t>or a subdirectory domain</a:t>
            </a:r>
            <a:r>
              <a:rPr lang="zh-CN" altLang="en-US" dirty="0">
                <a:solidFill>
                  <a:srgbClr val="C00000"/>
                </a:solidFill>
              </a:rPr>
              <a:t>：</a:t>
            </a:r>
            <a:r>
              <a:rPr lang="en-US" altLang="zh-CN" sz="2800" dirty="0">
                <a:hlinkClick r:id="rId2"/>
              </a:rPr>
              <a:t> ccwntut.github.io/hw4</a:t>
            </a:r>
            <a:endParaRPr lang="en-US" altLang="zh-CN" sz="2800" dirty="0"/>
          </a:p>
          <a:p>
            <a:pPr lvl="1"/>
            <a:r>
              <a:rPr lang="en-US" altLang="zh-CN" dirty="0">
                <a:solidFill>
                  <a:srgbClr val="7030A0"/>
                </a:solidFill>
              </a:rPr>
              <a:t>Which one is correct?</a:t>
            </a:r>
            <a:r>
              <a:rPr lang="zh-CN" altLang="en-US" dirty="0">
                <a:solidFill>
                  <a:srgbClr val="7030A0"/>
                </a:solidFill>
              </a:rPr>
              <a:t>？</a:t>
            </a:r>
            <a:endParaRPr lang="en-US" altLang="zh-CN" dirty="0">
              <a:solidFill>
                <a:srgbClr val="7030A0"/>
              </a:solidFill>
            </a:endParaRPr>
          </a:p>
          <a:p>
            <a:r>
              <a:rPr lang="en-US" altLang="zh-CN" dirty="0">
                <a:solidFill>
                  <a:srgbClr val="C00000"/>
                </a:solidFill>
              </a:rPr>
              <a:t>Note: Do not put the last 1 letter【/】</a:t>
            </a:r>
          </a:p>
          <a:p>
            <a:pPr lvl="1"/>
            <a:r>
              <a:rPr lang="en-US" altLang="zh-CN" dirty="0"/>
              <a:t>Wrong way to write it</a:t>
            </a:r>
            <a:r>
              <a:rPr lang="zh-CN" altLang="en-US" dirty="0"/>
              <a:t>：</a:t>
            </a:r>
            <a:r>
              <a:rPr lang="en-US" altLang="zh-CN" dirty="0">
                <a:hlinkClick r:id="rId2"/>
              </a:rPr>
              <a:t> ccwntut.github.io/hw4/</a:t>
            </a:r>
            <a:endParaRPr lang="en-US" altLang="zh-CN" dirty="0"/>
          </a:p>
          <a:p>
            <a:endParaRPr lang="en-US" altLang="zh-CN" dirty="0"/>
          </a:p>
          <a:p>
            <a:r>
              <a:rPr lang="zh-CN" altLang="en-US" dirty="0"/>
              <a:t>串流名稱：</a:t>
            </a:r>
            <a:r>
              <a:rPr lang="en-US" altLang="zh-CN" dirty="0">
                <a:solidFill>
                  <a:srgbClr val="7030A0"/>
                </a:solidFill>
                <a:highlight>
                  <a:srgbClr val="FFFF00"/>
                </a:highlight>
              </a:rPr>
              <a:t>web4</a:t>
            </a:r>
          </a:p>
        </p:txBody>
      </p:sp>
      <p:sp>
        <p:nvSpPr>
          <p:cNvPr id="3" name="標題 2">
            <a:extLst>
              <a:ext uri="{FF2B5EF4-FFF2-40B4-BE49-F238E27FC236}">
                <a16:creationId xmlns:a16="http://schemas.microsoft.com/office/drawing/2014/main" id="{0AAEE152-9776-4C2F-B9AF-2E59CF26C4E7}"/>
              </a:ext>
            </a:extLst>
          </p:cNvPr>
          <p:cNvSpPr>
            <a:spLocks noGrp="1"/>
          </p:cNvSpPr>
          <p:nvPr>
            <p:ph type="title"/>
          </p:nvPr>
        </p:nvSpPr>
        <p:spPr/>
        <p:txBody>
          <a:bodyPr>
            <a:noAutofit/>
          </a:bodyPr>
          <a:lstStyle/>
          <a:p>
            <a:r>
              <a:rPr lang="en-US" altLang="zh-CN" dirty="0"/>
              <a:t>Enter the URL: Which domain should I use?</a:t>
            </a:r>
            <a:endParaRPr lang="zh-TW" altLang="en-US" dirty="0">
              <a:solidFill>
                <a:srgbClr val="7030A0"/>
              </a:solidFill>
            </a:endParaRPr>
          </a:p>
        </p:txBody>
      </p:sp>
    </p:spTree>
    <p:extLst>
      <p:ext uri="{BB962C8B-B14F-4D97-AF65-F5344CB8AC3E}">
        <p14:creationId xmlns:p14="http://schemas.microsoft.com/office/powerpoint/2010/main" val="65683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BE04F2B-30A5-4C12-B5D6-CFFB523AF545}"/>
              </a:ext>
            </a:extLst>
          </p:cNvPr>
          <p:cNvSpPr>
            <a:spLocks noGrp="1"/>
          </p:cNvSpPr>
          <p:nvPr>
            <p:ph idx="1"/>
          </p:nvPr>
        </p:nvSpPr>
        <p:spPr/>
        <p:txBody>
          <a:bodyPr>
            <a:normAutofit/>
          </a:bodyPr>
          <a:lstStyle/>
          <a:p>
            <a:r>
              <a:rPr lang="en-US" altLang="zh-CN" dirty="0"/>
              <a:t>URL set </a:t>
            </a:r>
            <a:r>
              <a:rPr lang="en-US" altLang="zh-CN" dirty="0" err="1"/>
              <a:t>to:</a:t>
            </a:r>
            <a:r>
              <a:rPr lang="en-US" altLang="zh-CN" dirty="0" err="1">
                <a:solidFill>
                  <a:srgbClr val="C00000"/>
                </a:solidFill>
              </a:rPr>
              <a:t>ccwntut.github.io</a:t>
            </a:r>
            <a:r>
              <a:rPr lang="en-US" altLang="zh-CN" dirty="0">
                <a:solidFill>
                  <a:srgbClr val="C00000"/>
                </a:solidFill>
              </a:rPr>
              <a:t>/hw4</a:t>
            </a:r>
          </a:p>
          <a:p>
            <a:pPr lvl="1"/>
            <a:r>
              <a:rPr lang="en-US" altLang="zh-CN" dirty="0">
                <a:solidFill>
                  <a:srgbClr val="7030A0"/>
                </a:solidFill>
              </a:rPr>
              <a:t>GA4 can only track the traffic under the **hw4** directory </a:t>
            </a:r>
          </a:p>
          <a:p>
            <a:pPr lvl="1"/>
            <a:r>
              <a:rPr lang="en-US" altLang="zh-CN" dirty="0">
                <a:solidFill>
                  <a:srgbClr val="7030A0"/>
                </a:solidFill>
              </a:rPr>
              <a:t>and cannot track other parts of your website.</a:t>
            </a:r>
            <a:endParaRPr lang="en-US" altLang="zh-CN" dirty="0"/>
          </a:p>
          <a:p>
            <a:r>
              <a:rPr lang="en-US" altLang="zh-CN" dirty="0"/>
              <a:t>URL set </a:t>
            </a:r>
            <a:r>
              <a:rPr lang="en-US" altLang="zh-CN" dirty="0" err="1"/>
              <a:t>to:</a:t>
            </a:r>
            <a:r>
              <a:rPr lang="en-US" altLang="zh-CN" dirty="0" err="1">
                <a:solidFill>
                  <a:srgbClr val="C00000"/>
                </a:solidFill>
              </a:rPr>
              <a:t>ccwntut.github.io</a:t>
            </a:r>
            <a:r>
              <a:rPr lang="zh-CN" altLang="en-US" dirty="0">
                <a:solidFill>
                  <a:srgbClr val="C00000"/>
                </a:solidFill>
              </a:rPr>
              <a:t> </a:t>
            </a:r>
            <a:endParaRPr lang="en-US" altLang="zh-CN" dirty="0">
              <a:solidFill>
                <a:srgbClr val="C00000"/>
              </a:solidFill>
            </a:endParaRPr>
          </a:p>
          <a:p>
            <a:pPr lvl="1"/>
            <a:r>
              <a:rPr lang="en-US" altLang="zh-CN" dirty="0">
                <a:solidFill>
                  <a:srgbClr val="7030A0"/>
                </a:solidFill>
              </a:rPr>
              <a:t>GA4 can track all traffic to your entire website</a:t>
            </a:r>
          </a:p>
        </p:txBody>
      </p:sp>
      <p:sp>
        <p:nvSpPr>
          <p:cNvPr id="3" name="標題 2">
            <a:extLst>
              <a:ext uri="{FF2B5EF4-FFF2-40B4-BE49-F238E27FC236}">
                <a16:creationId xmlns:a16="http://schemas.microsoft.com/office/drawing/2014/main" id="{0AAEE152-9776-4C2F-B9AF-2E59CF26C4E7}"/>
              </a:ext>
            </a:extLst>
          </p:cNvPr>
          <p:cNvSpPr>
            <a:spLocks noGrp="1"/>
          </p:cNvSpPr>
          <p:nvPr>
            <p:ph type="title"/>
          </p:nvPr>
        </p:nvSpPr>
        <p:spPr/>
        <p:txBody>
          <a:bodyPr>
            <a:noAutofit/>
          </a:bodyPr>
          <a:lstStyle/>
          <a:p>
            <a:r>
              <a:rPr lang="en-US" altLang="zh-CN" dirty="0"/>
              <a:t>Enter the URL: Which domain should I use?</a:t>
            </a:r>
            <a:endParaRPr lang="zh-TW" altLang="en-US" dirty="0">
              <a:solidFill>
                <a:srgbClr val="7030A0"/>
              </a:solidFill>
            </a:endParaRPr>
          </a:p>
        </p:txBody>
      </p:sp>
    </p:spTree>
    <p:extLst>
      <p:ext uri="{BB962C8B-B14F-4D97-AF65-F5344CB8AC3E}">
        <p14:creationId xmlns:p14="http://schemas.microsoft.com/office/powerpoint/2010/main" val="3985826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CFEF194-CF4C-4B43-8DC6-D2522367BE56}"/>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E0902002-38B9-4A69-BF4B-23D94E06611A}"/>
              </a:ext>
            </a:extLst>
          </p:cNvPr>
          <p:cNvSpPr>
            <a:spLocks noGrp="1"/>
          </p:cNvSpPr>
          <p:nvPr>
            <p:ph type="title"/>
          </p:nvPr>
        </p:nvSpPr>
        <p:spPr/>
        <p:txBody>
          <a:bodyPr>
            <a:noAutofit/>
          </a:bodyPr>
          <a:lstStyle/>
          <a:p>
            <a:r>
              <a:rPr lang="en-US" altLang="zh-CN" sz="3600" dirty="0"/>
              <a:t>Establish a data stream</a:t>
            </a:r>
            <a:br>
              <a:rPr lang="en-US" altLang="zh-CN" sz="3600" dirty="0"/>
            </a:br>
            <a:r>
              <a:rPr lang="zh-CN" altLang="en-US" sz="3600" dirty="0"/>
              <a:t>建立資料串流</a:t>
            </a:r>
            <a:br>
              <a:rPr lang="en-US" altLang="zh-CN" sz="3600" dirty="0"/>
            </a:br>
            <a:r>
              <a:rPr lang="en-US" altLang="zh-CN" sz="3600" dirty="0">
                <a:solidFill>
                  <a:srgbClr val="C00000"/>
                </a:solidFill>
              </a:rPr>
              <a:t>ccwntut.github.io/hw4</a:t>
            </a:r>
            <a:endParaRPr lang="zh-TW" altLang="en-US" sz="3600" dirty="0"/>
          </a:p>
        </p:txBody>
      </p:sp>
      <p:pic>
        <p:nvPicPr>
          <p:cNvPr id="5" name="圖片 4">
            <a:extLst>
              <a:ext uri="{FF2B5EF4-FFF2-40B4-BE49-F238E27FC236}">
                <a16:creationId xmlns:a16="http://schemas.microsoft.com/office/drawing/2014/main" id="{75092EA0-EAFF-4860-B0C2-EA859C6FF875}"/>
              </a:ext>
            </a:extLst>
          </p:cNvPr>
          <p:cNvPicPr>
            <a:picLocks noChangeAspect="1"/>
          </p:cNvPicPr>
          <p:nvPr/>
        </p:nvPicPr>
        <p:blipFill>
          <a:blip r:embed="rId2"/>
          <a:stretch>
            <a:fillRect/>
          </a:stretch>
        </p:blipFill>
        <p:spPr>
          <a:xfrm>
            <a:off x="0" y="1689298"/>
            <a:ext cx="9144000" cy="3479403"/>
          </a:xfrm>
          <a:prstGeom prst="rect">
            <a:avLst/>
          </a:prstGeom>
        </p:spPr>
      </p:pic>
    </p:spTree>
    <p:extLst>
      <p:ext uri="{BB962C8B-B14F-4D97-AF65-F5344CB8AC3E}">
        <p14:creationId xmlns:p14="http://schemas.microsoft.com/office/powerpoint/2010/main" val="2574224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AA3DAA8-9B57-4C66-A439-A5BB2A37DAFE}"/>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F8FAC802-05F2-4B13-81AB-A2CA40797452}"/>
              </a:ext>
            </a:extLst>
          </p:cNvPr>
          <p:cNvSpPr>
            <a:spLocks noGrp="1"/>
          </p:cNvSpPr>
          <p:nvPr>
            <p:ph type="title"/>
          </p:nvPr>
        </p:nvSpPr>
        <p:spPr/>
        <p:txBody>
          <a:bodyPr>
            <a:normAutofit fontScale="90000"/>
          </a:bodyPr>
          <a:lstStyle/>
          <a:p>
            <a:r>
              <a:rPr lang="en-US" altLang="zh-CN" dirty="0"/>
              <a:t>Step 3: Copy the Google code into each page&lt;head&gt;</a:t>
            </a:r>
            <a:endParaRPr lang="zh-TW" altLang="en-US" dirty="0"/>
          </a:p>
        </p:txBody>
      </p:sp>
      <p:pic>
        <p:nvPicPr>
          <p:cNvPr id="5" name="圖片 4">
            <a:extLst>
              <a:ext uri="{FF2B5EF4-FFF2-40B4-BE49-F238E27FC236}">
                <a16:creationId xmlns:a16="http://schemas.microsoft.com/office/drawing/2014/main" id="{47F76C89-C890-4F1A-954D-05E93F0AA723}"/>
              </a:ext>
            </a:extLst>
          </p:cNvPr>
          <p:cNvPicPr>
            <a:picLocks noChangeAspect="1"/>
          </p:cNvPicPr>
          <p:nvPr/>
        </p:nvPicPr>
        <p:blipFill>
          <a:blip r:embed="rId2"/>
          <a:stretch>
            <a:fillRect/>
          </a:stretch>
        </p:blipFill>
        <p:spPr>
          <a:xfrm>
            <a:off x="584233" y="1505515"/>
            <a:ext cx="8135332" cy="5222048"/>
          </a:xfrm>
          <a:prstGeom prst="rect">
            <a:avLst/>
          </a:prstGeom>
        </p:spPr>
      </p:pic>
    </p:spTree>
    <p:extLst>
      <p:ext uri="{BB962C8B-B14F-4D97-AF65-F5344CB8AC3E}">
        <p14:creationId xmlns:p14="http://schemas.microsoft.com/office/powerpoint/2010/main" val="78958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a:bodyPr>
          <a:lstStyle/>
          <a:p>
            <a:r>
              <a:rPr lang="en-US" altLang="zh-CN" dirty="0"/>
              <a:t>1. How GA works</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6F051B5-613A-4B76-ACAB-9142FE8EC097}"/>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65DF0861-B362-4126-98C1-078180DDBD1C}"/>
              </a:ext>
            </a:extLst>
          </p:cNvPr>
          <p:cNvSpPr>
            <a:spLocks noGrp="1"/>
          </p:cNvSpPr>
          <p:nvPr>
            <p:ph type="title"/>
          </p:nvPr>
        </p:nvSpPr>
        <p:spPr/>
        <p:txBody>
          <a:bodyPr>
            <a:noAutofit/>
          </a:bodyPr>
          <a:lstStyle/>
          <a:p>
            <a:r>
              <a:rPr lang="en-US" altLang="zh-CN" sz="3200" dirty="0"/>
              <a:t>Open the **hw4** pages: index/a1/a2/a3/a4, and paste the GA4 code.</a:t>
            </a:r>
            <a:endParaRPr lang="zh-TW" altLang="en-US" sz="3200" dirty="0"/>
          </a:p>
        </p:txBody>
      </p:sp>
      <p:pic>
        <p:nvPicPr>
          <p:cNvPr id="5" name="圖片 4">
            <a:extLst>
              <a:ext uri="{FF2B5EF4-FFF2-40B4-BE49-F238E27FC236}">
                <a16:creationId xmlns:a16="http://schemas.microsoft.com/office/drawing/2014/main" id="{7EF6E0B2-FD67-488F-A7B6-646A94092EE2}"/>
              </a:ext>
            </a:extLst>
          </p:cNvPr>
          <p:cNvPicPr>
            <a:picLocks noChangeAspect="1"/>
          </p:cNvPicPr>
          <p:nvPr/>
        </p:nvPicPr>
        <p:blipFill>
          <a:blip r:embed="rId2"/>
          <a:stretch>
            <a:fillRect/>
          </a:stretch>
        </p:blipFill>
        <p:spPr>
          <a:xfrm>
            <a:off x="-115410" y="1248223"/>
            <a:ext cx="9144000" cy="5609777"/>
          </a:xfrm>
          <a:prstGeom prst="rect">
            <a:avLst/>
          </a:prstGeom>
        </p:spPr>
      </p:pic>
    </p:spTree>
    <p:extLst>
      <p:ext uri="{BB962C8B-B14F-4D97-AF65-F5344CB8AC3E}">
        <p14:creationId xmlns:p14="http://schemas.microsoft.com/office/powerpoint/2010/main" val="273696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C7FB3D7-4482-470D-9EF9-E961EF7A4655}"/>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89255AFC-3233-4A5A-982F-D3C2E4EFB7D7}"/>
              </a:ext>
            </a:extLst>
          </p:cNvPr>
          <p:cNvSpPr>
            <a:spLocks noGrp="1"/>
          </p:cNvSpPr>
          <p:nvPr>
            <p:ph type="title"/>
          </p:nvPr>
        </p:nvSpPr>
        <p:spPr/>
        <p:txBody>
          <a:bodyPr>
            <a:noAutofit/>
          </a:bodyPr>
          <a:lstStyle/>
          <a:p>
            <a:r>
              <a:rPr lang="en-US" altLang="zh-CN" sz="3200" dirty="0"/>
              <a:t>Open the **hw4** pages: index/a1/a2/a3/a4, and paste the GA4 code.</a:t>
            </a:r>
            <a:endParaRPr lang="zh-TW" altLang="en-US" sz="3200" dirty="0"/>
          </a:p>
        </p:txBody>
      </p:sp>
      <p:pic>
        <p:nvPicPr>
          <p:cNvPr id="5" name="圖片 4">
            <a:extLst>
              <a:ext uri="{FF2B5EF4-FFF2-40B4-BE49-F238E27FC236}">
                <a16:creationId xmlns:a16="http://schemas.microsoft.com/office/drawing/2014/main" id="{EF5B1667-B95A-4EFB-985D-0C4ADB4134F4}"/>
              </a:ext>
            </a:extLst>
          </p:cNvPr>
          <p:cNvPicPr>
            <a:picLocks noChangeAspect="1"/>
          </p:cNvPicPr>
          <p:nvPr/>
        </p:nvPicPr>
        <p:blipFill>
          <a:blip r:embed="rId2"/>
          <a:stretch>
            <a:fillRect/>
          </a:stretch>
        </p:blipFill>
        <p:spPr>
          <a:xfrm>
            <a:off x="31071" y="1681936"/>
            <a:ext cx="9144000" cy="5023664"/>
          </a:xfrm>
          <a:prstGeom prst="rect">
            <a:avLst/>
          </a:prstGeom>
        </p:spPr>
      </p:pic>
    </p:spTree>
    <p:extLst>
      <p:ext uri="{BB962C8B-B14F-4D97-AF65-F5344CB8AC3E}">
        <p14:creationId xmlns:p14="http://schemas.microsoft.com/office/powerpoint/2010/main" val="1733074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C7FB3D7-4482-470D-9EF9-E961EF7A4655}"/>
              </a:ext>
            </a:extLst>
          </p:cNvPr>
          <p:cNvSpPr>
            <a:spLocks noGrp="1"/>
          </p:cNvSpPr>
          <p:nvPr>
            <p:ph idx="1"/>
          </p:nvPr>
        </p:nvSpPr>
        <p:spPr/>
        <p:txBody>
          <a:bodyPr>
            <a:normAutofit/>
          </a:bodyPr>
          <a:lstStyle/>
          <a:p>
            <a:r>
              <a:rPr lang="en-US" altLang="zh-CN" sz="5400" dirty="0"/>
              <a:t>note</a:t>
            </a:r>
            <a:r>
              <a:rPr lang="zh-CN" altLang="en-US" sz="5400" dirty="0"/>
              <a:t>：</a:t>
            </a:r>
            <a:endParaRPr lang="en-US" altLang="zh-CN" sz="5400" dirty="0"/>
          </a:p>
          <a:p>
            <a:pPr lvl="1"/>
            <a:r>
              <a:rPr lang="en-US" altLang="zh-CN" sz="4000" dirty="0"/>
              <a:t>1 web page, only 1 GA4 code can be placed,
If you place 2 of them, an error will occur</a:t>
            </a:r>
            <a:endParaRPr lang="zh-TW" altLang="en-US" sz="4000" dirty="0"/>
          </a:p>
        </p:txBody>
      </p:sp>
      <p:sp>
        <p:nvSpPr>
          <p:cNvPr id="3" name="標題 2">
            <a:extLst>
              <a:ext uri="{FF2B5EF4-FFF2-40B4-BE49-F238E27FC236}">
                <a16:creationId xmlns:a16="http://schemas.microsoft.com/office/drawing/2014/main" id="{89255AFC-3233-4A5A-982F-D3C2E4EFB7D7}"/>
              </a:ext>
            </a:extLst>
          </p:cNvPr>
          <p:cNvSpPr>
            <a:spLocks noGrp="1"/>
          </p:cNvSpPr>
          <p:nvPr>
            <p:ph type="title"/>
          </p:nvPr>
        </p:nvSpPr>
        <p:spPr/>
        <p:txBody>
          <a:bodyPr>
            <a:noAutofit/>
          </a:bodyPr>
          <a:lstStyle/>
          <a:p>
            <a:r>
              <a:rPr lang="en-US" altLang="zh-CN" sz="3200" dirty="0"/>
              <a:t>Open the **hw4** pages: index/a1/a2/a3/a4, and paste the GA4 code.</a:t>
            </a:r>
            <a:endParaRPr lang="zh-TW" altLang="en-US" sz="3200" dirty="0"/>
          </a:p>
        </p:txBody>
      </p:sp>
    </p:spTree>
    <p:extLst>
      <p:ext uri="{BB962C8B-B14F-4D97-AF65-F5344CB8AC3E}">
        <p14:creationId xmlns:p14="http://schemas.microsoft.com/office/powerpoint/2010/main" val="427758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C7FB3D7-4482-470D-9EF9-E961EF7A4655}"/>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89255AFC-3233-4A5A-982F-D3C2E4EFB7D7}"/>
              </a:ext>
            </a:extLst>
          </p:cNvPr>
          <p:cNvSpPr>
            <a:spLocks noGrp="1"/>
          </p:cNvSpPr>
          <p:nvPr>
            <p:ph type="title"/>
          </p:nvPr>
        </p:nvSpPr>
        <p:spPr/>
        <p:txBody>
          <a:bodyPr>
            <a:normAutofit fontScale="90000"/>
          </a:bodyPr>
          <a:lstStyle/>
          <a:p>
            <a:r>
              <a:rPr lang="zh-CN" altLang="en-US" sz="4800" dirty="0"/>
              <a:t>重新上傳</a:t>
            </a:r>
            <a:r>
              <a:rPr lang="en-US" altLang="zh-CN" sz="4800" dirty="0"/>
              <a:t>hw4</a:t>
            </a:r>
            <a:r>
              <a:rPr lang="zh-CN" altLang="en-US" sz="4800" dirty="0"/>
              <a:t>的</a:t>
            </a:r>
            <a:r>
              <a:rPr lang="en-US" altLang="zh-CN" sz="4800" dirty="0"/>
              <a:t>index/a1/a2/a3/a4</a:t>
            </a:r>
            <a:r>
              <a:rPr lang="zh-CN" altLang="en-US" sz="4800" dirty="0"/>
              <a:t>網頁</a:t>
            </a:r>
            <a:r>
              <a:rPr lang="zh-CN" altLang="en-US" dirty="0"/>
              <a:t>到</a:t>
            </a:r>
            <a:r>
              <a:rPr lang="en-US" altLang="zh-CN" dirty="0" err="1"/>
              <a:t>Github</a:t>
            </a:r>
            <a:endParaRPr lang="zh-TW" altLang="en-US" dirty="0"/>
          </a:p>
        </p:txBody>
      </p:sp>
      <p:pic>
        <p:nvPicPr>
          <p:cNvPr id="6" name="圖片 5">
            <a:extLst>
              <a:ext uri="{FF2B5EF4-FFF2-40B4-BE49-F238E27FC236}">
                <a16:creationId xmlns:a16="http://schemas.microsoft.com/office/drawing/2014/main" id="{634DA994-9CDF-447B-942C-8EE68DD44CF6}"/>
              </a:ext>
            </a:extLst>
          </p:cNvPr>
          <p:cNvPicPr>
            <a:picLocks noChangeAspect="1"/>
          </p:cNvPicPr>
          <p:nvPr/>
        </p:nvPicPr>
        <p:blipFill>
          <a:blip r:embed="rId2"/>
          <a:stretch>
            <a:fillRect/>
          </a:stretch>
        </p:blipFill>
        <p:spPr>
          <a:xfrm>
            <a:off x="450655" y="1723394"/>
            <a:ext cx="7861498" cy="4874886"/>
          </a:xfrm>
          <a:prstGeom prst="rect">
            <a:avLst/>
          </a:prstGeom>
        </p:spPr>
      </p:pic>
    </p:spTree>
    <p:extLst>
      <p:ext uri="{BB962C8B-B14F-4D97-AF65-F5344CB8AC3E}">
        <p14:creationId xmlns:p14="http://schemas.microsoft.com/office/powerpoint/2010/main" val="1313172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92500" lnSpcReduction="10000"/>
          </a:bodyPr>
          <a:lstStyle/>
          <a:p>
            <a:r>
              <a:rPr lang="en-US" altLang="zh-CN" dirty="0"/>
              <a:t>6. Check if the GA4 code is installed successfully?</a:t>
            </a:r>
            <a:endParaRPr lang="zh-TW" altLang="en-US" dirty="0"/>
          </a:p>
        </p:txBody>
      </p:sp>
    </p:spTree>
    <p:extLst>
      <p:ext uri="{BB962C8B-B14F-4D97-AF65-F5344CB8AC3E}">
        <p14:creationId xmlns:p14="http://schemas.microsoft.com/office/powerpoint/2010/main" val="3875326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72910BF-2DA6-448D-AD91-863191627F93}"/>
              </a:ext>
            </a:extLst>
          </p:cNvPr>
          <p:cNvSpPr>
            <a:spLocks noGrp="1"/>
          </p:cNvSpPr>
          <p:nvPr>
            <p:ph idx="1"/>
          </p:nvPr>
        </p:nvSpPr>
        <p:spPr/>
        <p:txBody>
          <a:bodyPr/>
          <a:lstStyle/>
          <a:p>
            <a:r>
              <a:rPr lang="en-US" altLang="zh-CN" dirty="0">
                <a:solidFill>
                  <a:srgbClr val="7030A0"/>
                </a:solidFill>
              </a:rPr>
              <a:t>Method 1: Use GA4 Real-Time Report View</a:t>
            </a:r>
          </a:p>
          <a:p>
            <a:r>
              <a:rPr lang="en-US" altLang="zh-CN" dirty="0">
                <a:solidFill>
                  <a:srgbClr val="7030A0"/>
                </a:solidFill>
              </a:rPr>
              <a:t>Method 2: Use the Google Tag Assistant website to do a test check</a:t>
            </a:r>
            <a:endParaRPr lang="zh-TW" altLang="en-US" dirty="0">
              <a:solidFill>
                <a:srgbClr val="7030A0"/>
              </a:solidFill>
            </a:endParaRPr>
          </a:p>
        </p:txBody>
      </p:sp>
      <p:sp>
        <p:nvSpPr>
          <p:cNvPr id="3" name="標題 2">
            <a:extLst>
              <a:ext uri="{FF2B5EF4-FFF2-40B4-BE49-F238E27FC236}">
                <a16:creationId xmlns:a16="http://schemas.microsoft.com/office/drawing/2014/main" id="{E737A0F8-5256-4413-8A28-4DEEFA86DBE7}"/>
              </a:ext>
            </a:extLst>
          </p:cNvPr>
          <p:cNvSpPr>
            <a:spLocks noGrp="1"/>
          </p:cNvSpPr>
          <p:nvPr>
            <p:ph type="title"/>
          </p:nvPr>
        </p:nvSpPr>
        <p:spPr/>
        <p:txBody>
          <a:bodyPr>
            <a:normAutofit fontScale="90000"/>
          </a:bodyPr>
          <a:lstStyle/>
          <a:p>
            <a:r>
              <a:rPr lang="en-US" altLang="zh-CN" dirty="0"/>
              <a:t>6. Check if the GA4 code is installed successfully?</a:t>
            </a:r>
            <a:endParaRPr lang="zh-TW" altLang="en-US" dirty="0"/>
          </a:p>
        </p:txBody>
      </p:sp>
    </p:spTree>
    <p:extLst>
      <p:ext uri="{BB962C8B-B14F-4D97-AF65-F5344CB8AC3E}">
        <p14:creationId xmlns:p14="http://schemas.microsoft.com/office/powerpoint/2010/main" val="227857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70000" lnSpcReduction="20000"/>
          </a:bodyPr>
          <a:lstStyle/>
          <a:p>
            <a:r>
              <a:rPr lang="en-US" altLang="zh-CN" dirty="0">
                <a:solidFill>
                  <a:srgbClr val="7030A0"/>
                </a:solidFill>
              </a:rPr>
              <a:t>Method 1: Use GA4 Real-Time Report View</a:t>
            </a:r>
          </a:p>
          <a:p>
            <a:r>
              <a:rPr lang="zh-CN" altLang="en-US" dirty="0">
                <a:solidFill>
                  <a:schemeClr val="tx1">
                    <a:lumMod val="65000"/>
                  </a:schemeClr>
                </a:solidFill>
              </a:rPr>
              <a:t>方法</a:t>
            </a:r>
            <a:r>
              <a:rPr lang="en-US" altLang="zh-CN" dirty="0">
                <a:solidFill>
                  <a:schemeClr val="tx1">
                    <a:lumMod val="65000"/>
                  </a:schemeClr>
                </a:solidFill>
              </a:rPr>
              <a:t>2</a:t>
            </a:r>
            <a:r>
              <a:rPr lang="zh-CN" altLang="en-US" dirty="0">
                <a:solidFill>
                  <a:schemeClr val="tx1">
                    <a:lumMod val="65000"/>
                  </a:schemeClr>
                </a:solidFill>
              </a:rPr>
              <a:t>：使用</a:t>
            </a:r>
            <a:r>
              <a:rPr lang="en-US" altLang="zh-CN" dirty="0">
                <a:solidFill>
                  <a:schemeClr val="tx1">
                    <a:lumMod val="65000"/>
                  </a:schemeClr>
                </a:solidFill>
              </a:rPr>
              <a:t>Google Tag Assistant</a:t>
            </a:r>
            <a:r>
              <a:rPr lang="zh-CN" altLang="en-US" dirty="0">
                <a:solidFill>
                  <a:schemeClr val="tx1">
                    <a:lumMod val="65000"/>
                  </a:schemeClr>
                </a:solidFill>
              </a:rPr>
              <a:t>網站來做測試檢查</a:t>
            </a:r>
            <a:endParaRPr lang="zh-TW" altLang="en-US" dirty="0">
              <a:solidFill>
                <a:schemeClr val="tx1">
                  <a:lumMod val="65000"/>
                </a:schemeClr>
              </a:solidFill>
            </a:endParaRPr>
          </a:p>
        </p:txBody>
      </p:sp>
    </p:spTree>
    <p:extLst>
      <p:ext uri="{BB962C8B-B14F-4D97-AF65-F5344CB8AC3E}">
        <p14:creationId xmlns:p14="http://schemas.microsoft.com/office/powerpoint/2010/main" val="2892505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77553" y="1468222"/>
            <a:ext cx="8851037" cy="5121275"/>
          </a:xfrm>
        </p:spPr>
        <p:txBody>
          <a:bodyPr>
            <a:normAutofit/>
          </a:bodyPr>
          <a:lstStyle/>
          <a:p>
            <a:r>
              <a:rPr lang="en-US" altLang="zh-CN" sz="2800" dirty="0">
                <a:solidFill>
                  <a:srgbClr val="7030A0"/>
                </a:solidFill>
              </a:rPr>
              <a:t>Step 1: Go to the GA4 platform first</a:t>
            </a:r>
            <a:r>
              <a:rPr lang="zh-CN" altLang="en-US" sz="2800" dirty="0">
                <a:solidFill>
                  <a:srgbClr val="7030A0"/>
                </a:solidFill>
              </a:rPr>
              <a:t>：</a:t>
            </a:r>
            <a:endParaRPr lang="en-US" altLang="zh-CN" sz="2800" dirty="0">
              <a:solidFill>
                <a:srgbClr val="7030A0"/>
              </a:solidFill>
            </a:endParaRPr>
          </a:p>
          <a:p>
            <a:pPr lvl="1"/>
            <a:r>
              <a:rPr lang="en-US" altLang="zh-CN" sz="2000" dirty="0"/>
              <a:t>【</a:t>
            </a:r>
            <a:r>
              <a:rPr lang="zh-CN" altLang="en-US" sz="2000" dirty="0">
                <a:solidFill>
                  <a:srgbClr val="C00000"/>
                </a:solidFill>
              </a:rPr>
              <a:t>左上角</a:t>
            </a:r>
            <a:r>
              <a:rPr lang="en-US" altLang="zh-CN" sz="2000" dirty="0">
                <a:solidFill>
                  <a:srgbClr val="C00000"/>
                </a:solidFill>
              </a:rPr>
              <a:t>Menu</a:t>
            </a:r>
            <a:r>
              <a:rPr lang="zh-CN" altLang="en-US" sz="2000" dirty="0">
                <a:solidFill>
                  <a:srgbClr val="C00000"/>
                </a:solidFill>
              </a:rPr>
              <a:t>選單</a:t>
            </a:r>
            <a:r>
              <a:rPr lang="en-US" altLang="zh-CN" sz="2000" dirty="0"/>
              <a:t>】</a:t>
            </a:r>
            <a:r>
              <a:rPr lang="zh-TW" altLang="en-US" sz="1400" b="1" i="0" dirty="0">
                <a:solidFill>
                  <a:srgbClr val="000000"/>
                </a:solidFill>
                <a:effectLst/>
                <a:latin typeface="system-ui"/>
              </a:rPr>
              <a:t> ➜</a:t>
            </a:r>
            <a:r>
              <a:rPr lang="en-US" altLang="zh-CN" sz="2000" dirty="0"/>
              <a:t>【</a:t>
            </a:r>
            <a:r>
              <a:rPr lang="zh-CN" altLang="en-US" sz="2000" dirty="0">
                <a:solidFill>
                  <a:srgbClr val="C00000"/>
                </a:solidFill>
              </a:rPr>
              <a:t>報表</a:t>
            </a:r>
            <a:r>
              <a:rPr lang="en-US" altLang="zh-CN" sz="2000" dirty="0"/>
              <a:t>】</a:t>
            </a:r>
            <a:r>
              <a:rPr lang="zh-TW" altLang="en-US" sz="1400" b="1" i="0" dirty="0">
                <a:solidFill>
                  <a:srgbClr val="000000"/>
                </a:solidFill>
                <a:effectLst/>
                <a:latin typeface="system-ui"/>
              </a:rPr>
              <a:t> ➜</a:t>
            </a:r>
            <a:r>
              <a:rPr lang="en-US" altLang="zh-CN" sz="2000" dirty="0"/>
              <a:t>【</a:t>
            </a:r>
            <a:r>
              <a:rPr lang="zh-CN" altLang="en-US" sz="2000" dirty="0"/>
              <a:t>即時</a:t>
            </a:r>
            <a:r>
              <a:rPr lang="zh-CN" altLang="en-US" sz="2000" dirty="0">
                <a:solidFill>
                  <a:srgbClr val="C00000"/>
                </a:solidFill>
              </a:rPr>
              <a:t>報表</a:t>
            </a:r>
            <a:r>
              <a:rPr lang="en-US" altLang="zh-CN" sz="2000" dirty="0"/>
              <a:t>】</a:t>
            </a:r>
            <a:r>
              <a:rPr lang="zh-TW" altLang="en-US" sz="2000" b="1" i="0" dirty="0">
                <a:solidFill>
                  <a:srgbClr val="000000"/>
                </a:solidFill>
                <a:effectLst/>
                <a:latin typeface="system-ui"/>
              </a:rPr>
              <a:t>➜</a:t>
            </a:r>
            <a:r>
              <a:rPr lang="zh-CN" altLang="en-US" sz="2000" b="1" i="0" dirty="0">
                <a:solidFill>
                  <a:srgbClr val="000000"/>
                </a:solidFill>
                <a:effectLst/>
                <a:latin typeface="system-ui"/>
              </a:rPr>
              <a:t>目前</a:t>
            </a:r>
            <a:r>
              <a:rPr lang="en-US" altLang="zh-CN" sz="2000" b="1" i="0" dirty="0">
                <a:solidFill>
                  <a:srgbClr val="000000"/>
                </a:solidFill>
                <a:effectLst/>
                <a:latin typeface="system-ui"/>
              </a:rPr>
              <a:t>30</a:t>
            </a:r>
            <a:r>
              <a:rPr lang="zh-CN" altLang="en-US" sz="2000" b="1" i="0" dirty="0">
                <a:solidFill>
                  <a:srgbClr val="000000"/>
                </a:solidFill>
                <a:effectLst/>
                <a:latin typeface="system-ui"/>
              </a:rPr>
              <a:t>分鐘內</a:t>
            </a:r>
            <a:r>
              <a:rPr lang="en-US" altLang="zh-CN" sz="2000" b="1" i="0" dirty="0">
                <a:solidFill>
                  <a:srgbClr val="000000"/>
                </a:solidFill>
                <a:effectLst/>
                <a:latin typeface="system-ui"/>
              </a:rPr>
              <a:t>0</a:t>
            </a:r>
            <a:r>
              <a:rPr lang="zh-CN" altLang="en-US" sz="2000" b="1" i="0" dirty="0">
                <a:solidFill>
                  <a:srgbClr val="000000"/>
                </a:solidFill>
                <a:effectLst/>
                <a:latin typeface="system-ui"/>
              </a:rPr>
              <a:t>人</a:t>
            </a:r>
            <a:endParaRPr lang="zh-TW" altLang="en-US" sz="2000" dirty="0"/>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fontScale="90000"/>
          </a:bodyPr>
          <a:lstStyle/>
          <a:p>
            <a:r>
              <a:rPr lang="en-US" altLang="zh-CN" dirty="0"/>
              <a:t>Method 1: Use GA4 Real-Time Report View</a:t>
            </a:r>
            <a:endParaRPr lang="zh-TW" altLang="en-US" dirty="0"/>
          </a:p>
        </p:txBody>
      </p:sp>
      <p:pic>
        <p:nvPicPr>
          <p:cNvPr id="9" name="圖片 8">
            <a:extLst>
              <a:ext uri="{FF2B5EF4-FFF2-40B4-BE49-F238E27FC236}">
                <a16:creationId xmlns:a16="http://schemas.microsoft.com/office/drawing/2014/main" id="{DE779F4B-1734-4350-804B-B727C8C04063}"/>
              </a:ext>
            </a:extLst>
          </p:cNvPr>
          <p:cNvPicPr>
            <a:picLocks noChangeAspect="1"/>
          </p:cNvPicPr>
          <p:nvPr/>
        </p:nvPicPr>
        <p:blipFill>
          <a:blip r:embed="rId2"/>
          <a:stretch>
            <a:fillRect/>
          </a:stretch>
        </p:blipFill>
        <p:spPr>
          <a:xfrm>
            <a:off x="367644" y="2449148"/>
            <a:ext cx="8171142" cy="4256451"/>
          </a:xfrm>
          <a:prstGeom prst="rect">
            <a:avLst/>
          </a:prstGeom>
        </p:spPr>
      </p:pic>
    </p:spTree>
    <p:extLst>
      <p:ext uri="{BB962C8B-B14F-4D97-AF65-F5344CB8AC3E}">
        <p14:creationId xmlns:p14="http://schemas.microsoft.com/office/powerpoint/2010/main" val="717424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p:txBody>
          <a:bodyPr>
            <a:normAutofit/>
          </a:bodyPr>
          <a:lstStyle/>
          <a:p>
            <a:r>
              <a:rPr lang="en-US" altLang="zh-CN" sz="3600" dirty="0">
                <a:solidFill>
                  <a:srgbClr val="7030A0"/>
                </a:solidFill>
              </a:rPr>
              <a:t>Step 2: Go to the website in Example 4</a:t>
            </a:r>
            <a:r>
              <a:rPr lang="zh-CN" altLang="en-US" sz="3600" dirty="0">
                <a:solidFill>
                  <a:srgbClr val="7030A0"/>
                </a:solidFill>
              </a:rPr>
              <a:t>：</a:t>
            </a:r>
            <a:endParaRPr lang="en-US" altLang="zh-CN" sz="3600" dirty="0">
              <a:solidFill>
                <a:srgbClr val="7030A0"/>
              </a:solidFill>
            </a:endParaRPr>
          </a:p>
          <a:p>
            <a:pPr lvl="1"/>
            <a:r>
              <a:rPr lang="en-US" altLang="zh-CN" dirty="0">
                <a:hlinkClick r:id="rId2"/>
              </a:rPr>
              <a:t>ccwntut.github.io/hw4</a:t>
            </a:r>
            <a:endParaRPr lang="en-US" altLang="zh-CN" dirty="0"/>
          </a:p>
          <a:p>
            <a:pPr lvl="1"/>
            <a:r>
              <a:rPr lang="en-US" altLang="zh-CN" dirty="0"/>
              <a:t>Do the "Web Browsing" action</a:t>
            </a:r>
          </a:p>
          <a:p>
            <a:pPr lvl="1"/>
            <a:r>
              <a:rPr lang="en-US" altLang="zh-CN" dirty="0"/>
              <a:t>Button click action</a:t>
            </a:r>
          </a:p>
          <a:p>
            <a:pPr lvl="1"/>
            <a:r>
              <a:rPr lang="en-US" altLang="zh-CN" dirty="0">
                <a:solidFill>
                  <a:srgbClr val="C00000"/>
                </a:solidFill>
              </a:rPr>
              <a:t>In the early days of GA, after a web browsing/click, it took 5 minutes for GA4 to display the data</a:t>
            </a:r>
            <a:endParaRPr lang="zh-TW" altLang="en-US" dirty="0">
              <a:solidFill>
                <a:srgbClr val="C00000"/>
              </a:solidFill>
            </a:endParaRPr>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fontScale="90000"/>
          </a:bodyPr>
          <a:lstStyle/>
          <a:p>
            <a:r>
              <a:rPr lang="en-US" altLang="zh-CN" dirty="0"/>
              <a:t>Method 1: Use GA4 Real-Time Report View</a:t>
            </a:r>
            <a:endParaRPr lang="zh-TW" altLang="en-US" dirty="0"/>
          </a:p>
        </p:txBody>
      </p:sp>
      <p:pic>
        <p:nvPicPr>
          <p:cNvPr id="5" name="圖片 4">
            <a:extLst>
              <a:ext uri="{FF2B5EF4-FFF2-40B4-BE49-F238E27FC236}">
                <a16:creationId xmlns:a16="http://schemas.microsoft.com/office/drawing/2014/main" id="{E4E22905-A59F-4E69-90E8-33D70F4202E5}"/>
              </a:ext>
            </a:extLst>
          </p:cNvPr>
          <p:cNvPicPr>
            <a:picLocks noChangeAspect="1"/>
          </p:cNvPicPr>
          <p:nvPr/>
        </p:nvPicPr>
        <p:blipFill>
          <a:blip r:embed="rId3"/>
          <a:stretch>
            <a:fillRect/>
          </a:stretch>
        </p:blipFill>
        <p:spPr>
          <a:xfrm>
            <a:off x="5608415" y="5257800"/>
            <a:ext cx="3358032" cy="1447800"/>
          </a:xfrm>
          <a:prstGeom prst="rect">
            <a:avLst/>
          </a:prstGeom>
        </p:spPr>
      </p:pic>
    </p:spTree>
    <p:extLst>
      <p:ext uri="{BB962C8B-B14F-4D97-AF65-F5344CB8AC3E}">
        <p14:creationId xmlns:p14="http://schemas.microsoft.com/office/powerpoint/2010/main" val="3441079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77553" y="1468222"/>
            <a:ext cx="8851037" cy="5121275"/>
          </a:xfrm>
        </p:spPr>
        <p:txBody>
          <a:bodyPr>
            <a:normAutofit/>
          </a:bodyPr>
          <a:lstStyle/>
          <a:p>
            <a:endParaRPr lang="zh-TW" altLang="en-US" sz="2000" dirty="0"/>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a:bodyPr>
          <a:lstStyle/>
          <a:p>
            <a:r>
              <a:rPr lang="en-US" altLang="zh-CN" sz="4000" dirty="0">
                <a:solidFill>
                  <a:srgbClr val="7030A0"/>
                </a:solidFill>
              </a:rPr>
              <a:t>Step 3: Back to the GA4 platform:</a:t>
            </a:r>
            <a:r>
              <a:rPr lang="en-US" altLang="zh-CN" sz="3200" dirty="0"/>
              <a:t>【</a:t>
            </a:r>
            <a:r>
              <a:rPr lang="zh-CN" altLang="en-US" sz="3200" dirty="0">
                <a:solidFill>
                  <a:srgbClr val="C00000"/>
                </a:solidFill>
              </a:rPr>
              <a:t>左上角</a:t>
            </a:r>
            <a:r>
              <a:rPr lang="en-US" altLang="zh-CN" sz="3200" dirty="0">
                <a:solidFill>
                  <a:srgbClr val="C00000"/>
                </a:solidFill>
              </a:rPr>
              <a:t>Menu</a:t>
            </a:r>
            <a:r>
              <a:rPr lang="zh-CN" altLang="en-US" sz="3200" dirty="0">
                <a:solidFill>
                  <a:srgbClr val="C00000"/>
                </a:solidFill>
              </a:rPr>
              <a:t>選單</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solidFill>
                  <a:srgbClr val="C00000"/>
                </a:solidFill>
              </a:rPr>
              <a:t>報表</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t>即時</a:t>
            </a:r>
            <a:r>
              <a:rPr lang="zh-CN" altLang="en-US" sz="3200" dirty="0">
                <a:solidFill>
                  <a:srgbClr val="C00000"/>
                </a:solidFill>
              </a:rPr>
              <a:t>報表</a:t>
            </a:r>
            <a:r>
              <a:rPr lang="en-US" altLang="zh-CN" sz="3200" dirty="0"/>
              <a:t>】</a:t>
            </a:r>
            <a:endParaRPr lang="zh-TW" altLang="en-US" sz="3200" dirty="0"/>
          </a:p>
        </p:txBody>
      </p:sp>
      <p:pic>
        <p:nvPicPr>
          <p:cNvPr id="11" name="圖片 10">
            <a:extLst>
              <a:ext uri="{FF2B5EF4-FFF2-40B4-BE49-F238E27FC236}">
                <a16:creationId xmlns:a16="http://schemas.microsoft.com/office/drawing/2014/main" id="{845FEDE6-39D4-48F7-991E-38AC03C69792}"/>
              </a:ext>
            </a:extLst>
          </p:cNvPr>
          <p:cNvPicPr>
            <a:picLocks noChangeAspect="1"/>
          </p:cNvPicPr>
          <p:nvPr/>
        </p:nvPicPr>
        <p:blipFill>
          <a:blip r:embed="rId2"/>
          <a:stretch>
            <a:fillRect/>
          </a:stretch>
        </p:blipFill>
        <p:spPr>
          <a:xfrm>
            <a:off x="0" y="1547732"/>
            <a:ext cx="9144000" cy="4962254"/>
          </a:xfrm>
          <a:prstGeom prst="rect">
            <a:avLst/>
          </a:prstGeom>
        </p:spPr>
      </p:pic>
    </p:spTree>
    <p:extLst>
      <p:ext uri="{BB962C8B-B14F-4D97-AF65-F5344CB8AC3E}">
        <p14:creationId xmlns:p14="http://schemas.microsoft.com/office/powerpoint/2010/main" val="353711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B0A80A3-DD58-4CCC-813A-96A147EF8672}"/>
              </a:ext>
            </a:extLst>
          </p:cNvPr>
          <p:cNvSpPr>
            <a:spLocks noGrp="1"/>
          </p:cNvSpPr>
          <p:nvPr>
            <p:ph idx="1"/>
          </p:nvPr>
        </p:nvSpPr>
        <p:spPr/>
        <p:txBody>
          <a:bodyPr>
            <a:normAutofit fontScale="55000" lnSpcReduction="20000"/>
          </a:bodyPr>
          <a:lstStyle/>
          <a:p>
            <a:r>
              <a:rPr lang="en-US" altLang="zh-TW" sz="5600" dirty="0">
                <a:cs typeface="+mj-cs"/>
              </a:rPr>
              <a:t>◉ Google Analytics code analysis primarily uses tracking technology through page tags to collect data.  </a:t>
            </a:r>
          </a:p>
          <a:p>
            <a:r>
              <a:rPr lang="en-US" altLang="zh-TW" sz="5600" dirty="0">
                <a:cs typeface="+mj-cs"/>
              </a:rPr>
              <a:t>◉ We can apply it to specific pages or every page, so that when users visit a webpage, their browsing information is captured by Google Analytics' tracking code.  </a:t>
            </a:r>
          </a:p>
          <a:p>
            <a:r>
              <a:rPr lang="en-US" altLang="zh-TW" sz="5600" dirty="0">
                <a:cs typeface="+mj-cs"/>
              </a:rPr>
              <a:t>This tracking code monitors the actions taken by visitors on each page and sends the data to GA's database, which is then presented in various reports within GA.</a:t>
            </a:r>
            <a:endParaRPr lang="zh-TW" altLang="en-US" dirty="0"/>
          </a:p>
        </p:txBody>
      </p:sp>
      <p:sp>
        <p:nvSpPr>
          <p:cNvPr id="3" name="標題 2">
            <a:extLst>
              <a:ext uri="{FF2B5EF4-FFF2-40B4-BE49-F238E27FC236}">
                <a16:creationId xmlns:a16="http://schemas.microsoft.com/office/drawing/2014/main" id="{1DC34EE4-0910-4783-8BE0-7522E3720A2D}"/>
              </a:ext>
            </a:extLst>
          </p:cNvPr>
          <p:cNvSpPr>
            <a:spLocks noGrp="1"/>
          </p:cNvSpPr>
          <p:nvPr>
            <p:ph type="title"/>
          </p:nvPr>
        </p:nvSpPr>
        <p:spPr/>
        <p:txBody>
          <a:bodyPr>
            <a:normAutofit/>
          </a:bodyPr>
          <a:lstStyle/>
          <a:p>
            <a:r>
              <a:rPr lang="en-US" altLang="zh-CN" dirty="0"/>
              <a:t>1. How GA works</a:t>
            </a:r>
            <a:endParaRPr lang="zh-TW" altLang="en-US" dirty="0"/>
          </a:p>
        </p:txBody>
      </p:sp>
    </p:spTree>
    <p:extLst>
      <p:ext uri="{BB962C8B-B14F-4D97-AF65-F5344CB8AC3E}">
        <p14:creationId xmlns:p14="http://schemas.microsoft.com/office/powerpoint/2010/main" val="1112501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77553" y="1468222"/>
            <a:ext cx="8851037" cy="5121275"/>
          </a:xfrm>
        </p:spPr>
        <p:txBody>
          <a:bodyPr>
            <a:normAutofit/>
          </a:bodyPr>
          <a:lstStyle/>
          <a:p>
            <a:r>
              <a:rPr lang="en-US" altLang="zh-TW" sz="2400" dirty="0"/>
              <a:t>The number of active users in the last 30 minutes: 1
Number of active users in the last 5 minutes: 1</a:t>
            </a:r>
          </a:p>
          <a:p>
            <a:r>
              <a:rPr lang="en-US" altLang="zh-TW" sz="2400" dirty="0"/>
              <a:t>Users are segmented by: Source #1 of the initial user attraction</a:t>
            </a:r>
            <a:endParaRPr lang="en-US" altLang="zh-TW" sz="900" b="0" dirty="0">
              <a:effectLst/>
              <a:latin typeface="Google Sans"/>
            </a:endParaRPr>
          </a:p>
          <a:p>
            <a:endParaRPr lang="zh-TW" altLang="en-US" sz="2000" dirty="0"/>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a:bodyPr>
          <a:lstStyle/>
          <a:p>
            <a:r>
              <a:rPr lang="en-US" altLang="zh-CN" sz="4000" dirty="0">
                <a:solidFill>
                  <a:srgbClr val="7030A0"/>
                </a:solidFill>
              </a:rPr>
              <a:t>Step 3: Back to the GA4 platform:</a:t>
            </a:r>
            <a:r>
              <a:rPr lang="en-US" altLang="zh-CN" sz="3200" dirty="0"/>
              <a:t>【</a:t>
            </a:r>
            <a:r>
              <a:rPr lang="zh-CN" altLang="en-US" sz="3200" dirty="0">
                <a:solidFill>
                  <a:srgbClr val="C00000"/>
                </a:solidFill>
              </a:rPr>
              <a:t>左上角</a:t>
            </a:r>
            <a:r>
              <a:rPr lang="en-US" altLang="zh-CN" sz="3200" dirty="0">
                <a:solidFill>
                  <a:srgbClr val="C00000"/>
                </a:solidFill>
              </a:rPr>
              <a:t>Menu</a:t>
            </a:r>
            <a:r>
              <a:rPr lang="zh-CN" altLang="en-US" sz="3200" dirty="0">
                <a:solidFill>
                  <a:srgbClr val="C00000"/>
                </a:solidFill>
              </a:rPr>
              <a:t>選單</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solidFill>
                  <a:srgbClr val="C00000"/>
                </a:solidFill>
              </a:rPr>
              <a:t>報表</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t>即時</a:t>
            </a:r>
            <a:r>
              <a:rPr lang="zh-CN" altLang="en-US" sz="3200" dirty="0">
                <a:solidFill>
                  <a:srgbClr val="C00000"/>
                </a:solidFill>
              </a:rPr>
              <a:t>報表</a:t>
            </a:r>
            <a:r>
              <a:rPr lang="en-US" altLang="zh-CN" sz="3200" dirty="0"/>
              <a:t>】</a:t>
            </a:r>
            <a:endParaRPr lang="zh-TW" altLang="en-US" sz="3200" dirty="0"/>
          </a:p>
        </p:txBody>
      </p:sp>
      <p:pic>
        <p:nvPicPr>
          <p:cNvPr id="7" name="圖片 6">
            <a:extLst>
              <a:ext uri="{FF2B5EF4-FFF2-40B4-BE49-F238E27FC236}">
                <a16:creationId xmlns:a16="http://schemas.microsoft.com/office/drawing/2014/main" id="{CD4383DE-CF0D-4DC4-BDE5-59D031D14945}"/>
              </a:ext>
            </a:extLst>
          </p:cNvPr>
          <p:cNvPicPr>
            <a:picLocks noChangeAspect="1"/>
          </p:cNvPicPr>
          <p:nvPr/>
        </p:nvPicPr>
        <p:blipFill>
          <a:blip r:embed="rId2"/>
          <a:stretch>
            <a:fillRect/>
          </a:stretch>
        </p:blipFill>
        <p:spPr>
          <a:xfrm>
            <a:off x="438810" y="4028859"/>
            <a:ext cx="5325218" cy="1162212"/>
          </a:xfrm>
          <a:prstGeom prst="rect">
            <a:avLst/>
          </a:prstGeom>
        </p:spPr>
      </p:pic>
      <p:pic>
        <p:nvPicPr>
          <p:cNvPr id="12" name="圖片 11">
            <a:extLst>
              <a:ext uri="{FF2B5EF4-FFF2-40B4-BE49-F238E27FC236}">
                <a16:creationId xmlns:a16="http://schemas.microsoft.com/office/drawing/2014/main" id="{332E556B-B939-49FF-B3D6-49261068AE2A}"/>
              </a:ext>
            </a:extLst>
          </p:cNvPr>
          <p:cNvPicPr>
            <a:picLocks noChangeAspect="1"/>
          </p:cNvPicPr>
          <p:nvPr/>
        </p:nvPicPr>
        <p:blipFill>
          <a:blip r:embed="rId3"/>
          <a:stretch>
            <a:fillRect/>
          </a:stretch>
        </p:blipFill>
        <p:spPr>
          <a:xfrm>
            <a:off x="452721" y="5459716"/>
            <a:ext cx="6087325" cy="1047896"/>
          </a:xfrm>
          <a:prstGeom prst="rect">
            <a:avLst/>
          </a:prstGeom>
        </p:spPr>
      </p:pic>
    </p:spTree>
    <p:extLst>
      <p:ext uri="{BB962C8B-B14F-4D97-AF65-F5344CB8AC3E}">
        <p14:creationId xmlns:p14="http://schemas.microsoft.com/office/powerpoint/2010/main" val="12354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3FA54E8-A9B7-4DFE-B526-85D97684B7AE}"/>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C26D0408-A3A7-4076-8085-C0C03FBAD31B}"/>
              </a:ext>
            </a:extLst>
          </p:cNvPr>
          <p:cNvSpPr>
            <a:spLocks noGrp="1"/>
          </p:cNvSpPr>
          <p:nvPr>
            <p:ph type="title"/>
          </p:nvPr>
        </p:nvSpPr>
        <p:spPr/>
        <p:txBody>
          <a:bodyPr>
            <a:noAutofit/>
          </a:bodyPr>
          <a:lstStyle/>
          <a:p>
            <a:r>
              <a:rPr lang="en-US" altLang="zh-CN" sz="3600" dirty="0">
                <a:solidFill>
                  <a:srgbClr val="7030A0"/>
                </a:solidFill>
              </a:rPr>
              <a:t>Step 3: Go back to the GA4 platform</a:t>
            </a:r>
            <a:r>
              <a:rPr lang="zh-CN" altLang="en-US" sz="3600" dirty="0">
                <a:solidFill>
                  <a:srgbClr val="7030A0"/>
                </a:solidFill>
              </a:rPr>
              <a:t>：</a:t>
            </a:r>
            <a:br>
              <a:rPr lang="en-US" altLang="zh-CN" sz="3600" dirty="0">
                <a:solidFill>
                  <a:srgbClr val="7030A0"/>
                </a:solidFill>
              </a:rPr>
            </a:br>
            <a:r>
              <a:rPr lang="en-US" altLang="zh-CN" sz="2800" dirty="0"/>
              <a:t>【</a:t>
            </a:r>
            <a:r>
              <a:rPr lang="zh-CN" altLang="en-US" sz="2800" dirty="0">
                <a:solidFill>
                  <a:srgbClr val="C00000"/>
                </a:solidFill>
              </a:rPr>
              <a:t>左上角</a:t>
            </a:r>
            <a:r>
              <a:rPr lang="en-US" altLang="zh-CN" sz="2800" dirty="0">
                <a:solidFill>
                  <a:srgbClr val="C00000"/>
                </a:solidFill>
              </a:rPr>
              <a:t>Menu</a:t>
            </a:r>
            <a:r>
              <a:rPr lang="zh-CN" altLang="en-US" sz="2800" dirty="0">
                <a:solidFill>
                  <a:srgbClr val="C00000"/>
                </a:solidFill>
              </a:rPr>
              <a:t>選單</a:t>
            </a:r>
            <a:r>
              <a:rPr lang="en-US" altLang="zh-CN" sz="2800" dirty="0"/>
              <a:t>】</a:t>
            </a:r>
            <a:r>
              <a:rPr lang="zh-TW" altLang="en-US" sz="1800" b="1" i="0" dirty="0">
                <a:solidFill>
                  <a:srgbClr val="000000"/>
                </a:solidFill>
                <a:effectLst/>
                <a:latin typeface="system-ui"/>
              </a:rPr>
              <a:t> ➜</a:t>
            </a:r>
            <a:r>
              <a:rPr lang="en-US" altLang="zh-CN" sz="2800" dirty="0"/>
              <a:t>【</a:t>
            </a:r>
            <a:r>
              <a:rPr lang="zh-CN" altLang="en-US" sz="2800" dirty="0">
                <a:solidFill>
                  <a:srgbClr val="C00000"/>
                </a:solidFill>
              </a:rPr>
              <a:t>報表</a:t>
            </a:r>
            <a:r>
              <a:rPr lang="en-US" altLang="zh-CN" sz="2800" dirty="0"/>
              <a:t>】</a:t>
            </a:r>
            <a:r>
              <a:rPr lang="zh-TW" altLang="en-US" sz="1800" b="1" i="0" dirty="0">
                <a:solidFill>
                  <a:srgbClr val="000000"/>
                </a:solidFill>
                <a:effectLst/>
                <a:latin typeface="system-ui"/>
              </a:rPr>
              <a:t> ➜</a:t>
            </a:r>
            <a:r>
              <a:rPr lang="en-US" altLang="zh-CN" sz="2800" dirty="0"/>
              <a:t>【</a:t>
            </a:r>
            <a:r>
              <a:rPr lang="zh-CN" altLang="en-US" sz="2800" dirty="0"/>
              <a:t>即時</a:t>
            </a:r>
            <a:r>
              <a:rPr lang="zh-CN" altLang="en-US" sz="2800" dirty="0">
                <a:solidFill>
                  <a:srgbClr val="C00000"/>
                </a:solidFill>
              </a:rPr>
              <a:t>報表</a:t>
            </a:r>
            <a:r>
              <a:rPr lang="en-US" altLang="zh-CN" sz="2800" dirty="0"/>
              <a:t>】</a:t>
            </a:r>
            <a:endParaRPr lang="zh-TW" altLang="en-US" sz="2800" dirty="0"/>
          </a:p>
        </p:txBody>
      </p:sp>
      <p:pic>
        <p:nvPicPr>
          <p:cNvPr id="5" name="圖片 4">
            <a:extLst>
              <a:ext uri="{FF2B5EF4-FFF2-40B4-BE49-F238E27FC236}">
                <a16:creationId xmlns:a16="http://schemas.microsoft.com/office/drawing/2014/main" id="{EC0C662A-D738-42F4-AF0E-2CC2F84FAAF3}"/>
              </a:ext>
            </a:extLst>
          </p:cNvPr>
          <p:cNvPicPr>
            <a:picLocks noChangeAspect="1"/>
          </p:cNvPicPr>
          <p:nvPr/>
        </p:nvPicPr>
        <p:blipFill>
          <a:blip r:embed="rId2"/>
          <a:stretch>
            <a:fillRect/>
          </a:stretch>
        </p:blipFill>
        <p:spPr>
          <a:xfrm>
            <a:off x="177553" y="1600199"/>
            <a:ext cx="8061484" cy="4253845"/>
          </a:xfrm>
          <a:prstGeom prst="rect">
            <a:avLst/>
          </a:prstGeom>
        </p:spPr>
      </p:pic>
    </p:spTree>
    <p:extLst>
      <p:ext uri="{BB962C8B-B14F-4D97-AF65-F5344CB8AC3E}">
        <p14:creationId xmlns:p14="http://schemas.microsoft.com/office/powerpoint/2010/main" val="1119215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70000" lnSpcReduction="20000"/>
          </a:bodyPr>
          <a:lstStyle/>
          <a:p>
            <a:r>
              <a:rPr lang="zh-CN" altLang="en-US" dirty="0">
                <a:solidFill>
                  <a:schemeClr val="tx1">
                    <a:lumMod val="65000"/>
                  </a:schemeClr>
                </a:solidFill>
              </a:rPr>
              <a:t>方法</a:t>
            </a:r>
            <a:r>
              <a:rPr lang="en-US" altLang="zh-CN" dirty="0">
                <a:solidFill>
                  <a:schemeClr val="tx1">
                    <a:lumMod val="65000"/>
                  </a:schemeClr>
                </a:solidFill>
              </a:rPr>
              <a:t>1</a:t>
            </a:r>
            <a:r>
              <a:rPr lang="zh-CN" altLang="en-US" dirty="0">
                <a:solidFill>
                  <a:schemeClr val="tx1">
                    <a:lumMod val="65000"/>
                  </a:schemeClr>
                </a:solidFill>
              </a:rPr>
              <a:t>：使用</a:t>
            </a:r>
            <a:r>
              <a:rPr lang="en-US" altLang="zh-CN" dirty="0">
                <a:solidFill>
                  <a:schemeClr val="tx1">
                    <a:lumMod val="65000"/>
                  </a:schemeClr>
                </a:solidFill>
              </a:rPr>
              <a:t>GA4 </a:t>
            </a:r>
            <a:r>
              <a:rPr lang="zh-CN" altLang="en-US" dirty="0">
                <a:solidFill>
                  <a:schemeClr val="tx1">
                    <a:lumMod val="65000"/>
                  </a:schemeClr>
                </a:solidFill>
              </a:rPr>
              <a:t>即時報表檢視</a:t>
            </a:r>
            <a:endParaRPr lang="en-US" altLang="zh-CN" dirty="0">
              <a:solidFill>
                <a:schemeClr val="tx1">
                  <a:lumMod val="65000"/>
                </a:schemeClr>
              </a:solidFill>
            </a:endParaRPr>
          </a:p>
          <a:p>
            <a:r>
              <a:rPr lang="en-US" altLang="zh-CN" dirty="0">
                <a:solidFill>
                  <a:srgbClr val="7030A0"/>
                </a:solidFill>
              </a:rPr>
              <a:t>Method 2: Use the Google Tag Assistant website to do a test check</a:t>
            </a:r>
            <a:endParaRPr lang="zh-TW" altLang="en-US" dirty="0">
              <a:solidFill>
                <a:srgbClr val="7030A0"/>
              </a:solidFill>
            </a:endParaRPr>
          </a:p>
        </p:txBody>
      </p:sp>
    </p:spTree>
    <p:extLst>
      <p:ext uri="{BB962C8B-B14F-4D97-AF65-F5344CB8AC3E}">
        <p14:creationId xmlns:p14="http://schemas.microsoft.com/office/powerpoint/2010/main" val="237863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D0AF2AB-9875-4949-AA71-3996F24D388C}"/>
              </a:ext>
            </a:extLst>
          </p:cNvPr>
          <p:cNvSpPr>
            <a:spLocks noGrp="1"/>
          </p:cNvSpPr>
          <p:nvPr>
            <p:ph idx="1"/>
          </p:nvPr>
        </p:nvSpPr>
        <p:spPr/>
        <p:txBody>
          <a:bodyPr/>
          <a:lstStyle/>
          <a:p>
            <a:r>
              <a:rPr lang="en-US" altLang="zh-CN" sz="2800" dirty="0"/>
              <a:t>1. Go to the Google search engine and type:</a:t>
            </a:r>
          </a:p>
          <a:p>
            <a:pPr lvl="1"/>
            <a:r>
              <a:rPr lang="en-US" altLang="zh-CN" dirty="0"/>
              <a:t>Google Tag Assistant</a:t>
            </a:r>
          </a:p>
          <a:p>
            <a:pPr lvl="1"/>
            <a:r>
              <a:rPr lang="en-US" altLang="zh-CN" dirty="0">
                <a:hlinkClick r:id="rId2"/>
              </a:rPr>
              <a:t>https://tagassistant.google.com/</a:t>
            </a:r>
            <a:endParaRPr lang="en-US" altLang="zh-CN" dirty="0"/>
          </a:p>
          <a:p>
            <a:pPr lvl="1"/>
            <a:r>
              <a:rPr lang="en-US" altLang="zh-CN" dirty="0">
                <a:solidFill>
                  <a:srgbClr val="C00000"/>
                </a:solidFill>
                <a:highlight>
                  <a:srgbClr val="FFFF00"/>
                </a:highlight>
              </a:rPr>
              <a:t>Add Domain</a:t>
            </a:r>
          </a:p>
          <a:p>
            <a:pPr lvl="1"/>
            <a:endParaRPr lang="zh-TW" altLang="en-US" dirty="0"/>
          </a:p>
        </p:txBody>
      </p:sp>
      <p:sp>
        <p:nvSpPr>
          <p:cNvPr id="3" name="標題 2">
            <a:extLst>
              <a:ext uri="{FF2B5EF4-FFF2-40B4-BE49-F238E27FC236}">
                <a16:creationId xmlns:a16="http://schemas.microsoft.com/office/drawing/2014/main" id="{4A3DD32F-D561-47A3-BE4F-5C681704C01D}"/>
              </a:ext>
            </a:extLst>
          </p:cNvPr>
          <p:cNvSpPr>
            <a:spLocks noGrp="1"/>
          </p:cNvSpPr>
          <p:nvPr>
            <p:ph type="title"/>
          </p:nvPr>
        </p:nvSpPr>
        <p:spPr/>
        <p:txBody>
          <a:bodyPr>
            <a:normAutofit fontScale="90000"/>
          </a:bodyPr>
          <a:lstStyle/>
          <a:p>
            <a:r>
              <a:rPr lang="en-US" altLang="zh-CN" sz="4000" dirty="0"/>
              <a:t>Method 2: Use the Google Tag Assistant website to do a test check</a:t>
            </a:r>
            <a:endParaRPr lang="zh-TW" altLang="en-US" dirty="0"/>
          </a:p>
        </p:txBody>
      </p:sp>
      <p:pic>
        <p:nvPicPr>
          <p:cNvPr id="5" name="圖片 4">
            <a:extLst>
              <a:ext uri="{FF2B5EF4-FFF2-40B4-BE49-F238E27FC236}">
                <a16:creationId xmlns:a16="http://schemas.microsoft.com/office/drawing/2014/main" id="{40FCE5A1-EBF8-41C9-B5F9-0E269814C157}"/>
              </a:ext>
            </a:extLst>
          </p:cNvPr>
          <p:cNvPicPr>
            <a:picLocks noChangeAspect="1"/>
          </p:cNvPicPr>
          <p:nvPr/>
        </p:nvPicPr>
        <p:blipFill>
          <a:blip r:embed="rId3"/>
          <a:stretch>
            <a:fillRect/>
          </a:stretch>
        </p:blipFill>
        <p:spPr>
          <a:xfrm>
            <a:off x="5932849" y="2313989"/>
            <a:ext cx="3033598" cy="1115011"/>
          </a:xfrm>
          <a:prstGeom prst="rect">
            <a:avLst/>
          </a:prstGeom>
        </p:spPr>
      </p:pic>
      <p:pic>
        <p:nvPicPr>
          <p:cNvPr id="9" name="圖片 8">
            <a:extLst>
              <a:ext uri="{FF2B5EF4-FFF2-40B4-BE49-F238E27FC236}">
                <a16:creationId xmlns:a16="http://schemas.microsoft.com/office/drawing/2014/main" id="{397EF732-9F3B-4803-9975-4BBCB6AD576B}"/>
              </a:ext>
            </a:extLst>
          </p:cNvPr>
          <p:cNvPicPr>
            <a:picLocks noChangeAspect="1"/>
          </p:cNvPicPr>
          <p:nvPr/>
        </p:nvPicPr>
        <p:blipFill>
          <a:blip r:embed="rId4"/>
          <a:stretch>
            <a:fillRect/>
          </a:stretch>
        </p:blipFill>
        <p:spPr>
          <a:xfrm>
            <a:off x="0" y="4196827"/>
            <a:ext cx="9144000" cy="2524648"/>
          </a:xfrm>
          <a:prstGeom prst="rect">
            <a:avLst/>
          </a:prstGeom>
        </p:spPr>
      </p:pic>
    </p:spTree>
    <p:extLst>
      <p:ext uri="{BB962C8B-B14F-4D97-AF65-F5344CB8AC3E}">
        <p14:creationId xmlns:p14="http://schemas.microsoft.com/office/powerpoint/2010/main" val="317269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D0AF2AB-9875-4949-AA71-3996F24D388C}"/>
              </a:ext>
            </a:extLst>
          </p:cNvPr>
          <p:cNvSpPr>
            <a:spLocks noGrp="1"/>
          </p:cNvSpPr>
          <p:nvPr>
            <p:ph idx="1"/>
          </p:nvPr>
        </p:nvSpPr>
        <p:spPr/>
        <p:txBody>
          <a:bodyPr/>
          <a:lstStyle/>
          <a:p>
            <a:r>
              <a:rPr lang="en-US" altLang="zh-CN" sz="3200" dirty="0">
                <a:solidFill>
                  <a:srgbClr val="C00000"/>
                </a:solidFill>
                <a:highlight>
                  <a:srgbClr val="FFFF00"/>
                </a:highlight>
              </a:rPr>
              <a:t>Add Domain</a:t>
            </a:r>
          </a:p>
          <a:p>
            <a:pPr lvl="1"/>
            <a:r>
              <a:rPr lang="en-US" altLang="zh-CN" dirty="0">
                <a:solidFill>
                  <a:srgbClr val="C00000"/>
                </a:solidFill>
              </a:rPr>
              <a:t>https://ccwntut.github.io/hw4</a:t>
            </a:r>
            <a:endParaRPr lang="en-US" altLang="zh-CN" dirty="0">
              <a:solidFill>
                <a:srgbClr val="C00000"/>
              </a:solidFill>
              <a:highlight>
                <a:srgbClr val="FFFF00"/>
              </a:highlight>
            </a:endParaRPr>
          </a:p>
          <a:p>
            <a:pPr lvl="1"/>
            <a:endParaRPr lang="zh-TW" altLang="en-US" dirty="0"/>
          </a:p>
        </p:txBody>
      </p:sp>
      <p:sp>
        <p:nvSpPr>
          <p:cNvPr id="3" name="標題 2">
            <a:extLst>
              <a:ext uri="{FF2B5EF4-FFF2-40B4-BE49-F238E27FC236}">
                <a16:creationId xmlns:a16="http://schemas.microsoft.com/office/drawing/2014/main" id="{4A3DD32F-D561-47A3-BE4F-5C681704C01D}"/>
              </a:ext>
            </a:extLst>
          </p:cNvPr>
          <p:cNvSpPr>
            <a:spLocks noGrp="1"/>
          </p:cNvSpPr>
          <p:nvPr>
            <p:ph type="title"/>
          </p:nvPr>
        </p:nvSpPr>
        <p:spPr/>
        <p:txBody>
          <a:bodyPr>
            <a:normAutofit fontScale="90000"/>
          </a:bodyPr>
          <a:lstStyle/>
          <a:p>
            <a:r>
              <a:rPr lang="en-US" altLang="zh-CN" sz="4000" dirty="0"/>
              <a:t>Method 2: Use the Google Tag Assistant website to do a test check</a:t>
            </a:r>
            <a:endParaRPr lang="zh-TW" altLang="en-US" dirty="0"/>
          </a:p>
        </p:txBody>
      </p:sp>
      <p:pic>
        <p:nvPicPr>
          <p:cNvPr id="6" name="圖片 5">
            <a:extLst>
              <a:ext uri="{FF2B5EF4-FFF2-40B4-BE49-F238E27FC236}">
                <a16:creationId xmlns:a16="http://schemas.microsoft.com/office/drawing/2014/main" id="{59AEE125-87AB-4F74-A199-CC97A9781400}"/>
              </a:ext>
            </a:extLst>
          </p:cNvPr>
          <p:cNvPicPr>
            <a:picLocks noChangeAspect="1"/>
          </p:cNvPicPr>
          <p:nvPr/>
        </p:nvPicPr>
        <p:blipFill>
          <a:blip r:embed="rId2"/>
          <a:stretch>
            <a:fillRect/>
          </a:stretch>
        </p:blipFill>
        <p:spPr>
          <a:xfrm>
            <a:off x="1140642" y="3015858"/>
            <a:ext cx="5649973" cy="3528987"/>
          </a:xfrm>
          <a:prstGeom prst="rect">
            <a:avLst/>
          </a:prstGeom>
        </p:spPr>
      </p:pic>
    </p:spTree>
    <p:extLst>
      <p:ext uri="{BB962C8B-B14F-4D97-AF65-F5344CB8AC3E}">
        <p14:creationId xmlns:p14="http://schemas.microsoft.com/office/powerpoint/2010/main" val="945598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9A409A2-801D-48CE-9111-99DF5CA0EA11}"/>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530DCCDA-55BC-40BB-8468-D179DFB974BF}"/>
              </a:ext>
            </a:extLst>
          </p:cNvPr>
          <p:cNvSpPr>
            <a:spLocks noGrp="1"/>
          </p:cNvSpPr>
          <p:nvPr>
            <p:ph type="title"/>
          </p:nvPr>
        </p:nvSpPr>
        <p:spPr/>
        <p:txBody>
          <a:bodyPr>
            <a:noAutofit/>
          </a:bodyPr>
          <a:lstStyle/>
          <a:p>
            <a:r>
              <a:rPr lang="en-US" altLang="zh-CN" sz="3200" dirty="0"/>
              <a:t>Domain </a:t>
            </a:r>
            <a:r>
              <a:rPr lang="en-US" altLang="zh-CN" sz="3200" dirty="0">
                <a:sym typeface="Wingdings" panose="05000000000000000000" pitchFamily="2" charset="2"/>
              </a:rPr>
              <a:t> Google Tag Assistant </a:t>
            </a:r>
            <a:r>
              <a:rPr lang="zh-CN" altLang="en-US" sz="3200" dirty="0">
                <a:sym typeface="Wingdings" panose="05000000000000000000" pitchFamily="2" charset="2"/>
              </a:rPr>
              <a:t>已經連線</a:t>
            </a:r>
            <a:endParaRPr lang="zh-TW" altLang="en-US" sz="3200" dirty="0"/>
          </a:p>
        </p:txBody>
      </p:sp>
      <p:pic>
        <p:nvPicPr>
          <p:cNvPr id="5" name="圖片 4">
            <a:extLst>
              <a:ext uri="{FF2B5EF4-FFF2-40B4-BE49-F238E27FC236}">
                <a16:creationId xmlns:a16="http://schemas.microsoft.com/office/drawing/2014/main" id="{5C4BFA5C-B9EC-4E1E-B16A-263E47AEC25C}"/>
              </a:ext>
            </a:extLst>
          </p:cNvPr>
          <p:cNvPicPr>
            <a:picLocks noChangeAspect="1"/>
          </p:cNvPicPr>
          <p:nvPr/>
        </p:nvPicPr>
        <p:blipFill>
          <a:blip r:embed="rId2"/>
          <a:stretch>
            <a:fillRect/>
          </a:stretch>
        </p:blipFill>
        <p:spPr>
          <a:xfrm>
            <a:off x="-177553" y="1600200"/>
            <a:ext cx="9144000" cy="4638721"/>
          </a:xfrm>
          <a:prstGeom prst="rect">
            <a:avLst/>
          </a:prstGeom>
        </p:spPr>
      </p:pic>
    </p:spTree>
    <p:extLst>
      <p:ext uri="{BB962C8B-B14F-4D97-AF65-F5344CB8AC3E}">
        <p14:creationId xmlns:p14="http://schemas.microsoft.com/office/powerpoint/2010/main" val="3612239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5EEB3-5376-4C98-8AEC-FAC7B895350A}"/>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99D5E21E-48E6-4FCD-B3B0-684D2E4248E1}"/>
              </a:ext>
            </a:extLst>
          </p:cNvPr>
          <p:cNvSpPr>
            <a:spLocks noGrp="1"/>
          </p:cNvSpPr>
          <p:nvPr>
            <p:ph type="title"/>
          </p:nvPr>
        </p:nvSpPr>
        <p:spPr/>
        <p:txBody>
          <a:bodyPr>
            <a:noAutofit/>
          </a:bodyPr>
          <a:lstStyle/>
          <a:p>
            <a:r>
              <a:rPr lang="en-US" altLang="zh-CN" sz="2400" dirty="0"/>
              <a:t>Side-by-side 2 web page comparison: scroll/click on the hw4 web page</a:t>
            </a:r>
            <a:br>
              <a:rPr lang="en-US" altLang="zh-CN" sz="2400" dirty="0"/>
            </a:br>
            <a:r>
              <a:rPr lang="en-US" altLang="zh-CN" sz="2400" dirty="0"/>
              <a:t>➜ See the instant reaction of Google Tag Assistant</a:t>
            </a:r>
            <a:endParaRPr lang="zh-TW" altLang="en-US" sz="3600" dirty="0"/>
          </a:p>
        </p:txBody>
      </p:sp>
      <p:pic>
        <p:nvPicPr>
          <p:cNvPr id="5" name="圖片 4">
            <a:extLst>
              <a:ext uri="{FF2B5EF4-FFF2-40B4-BE49-F238E27FC236}">
                <a16:creationId xmlns:a16="http://schemas.microsoft.com/office/drawing/2014/main" id="{E8B8FE26-7C82-4355-AACD-A7A004205448}"/>
              </a:ext>
            </a:extLst>
          </p:cNvPr>
          <p:cNvPicPr>
            <a:picLocks noChangeAspect="1"/>
          </p:cNvPicPr>
          <p:nvPr/>
        </p:nvPicPr>
        <p:blipFill>
          <a:blip r:embed="rId2"/>
          <a:stretch>
            <a:fillRect/>
          </a:stretch>
        </p:blipFill>
        <p:spPr>
          <a:xfrm>
            <a:off x="-177553" y="1767090"/>
            <a:ext cx="9144000" cy="4285354"/>
          </a:xfrm>
          <a:prstGeom prst="rect">
            <a:avLst/>
          </a:prstGeom>
        </p:spPr>
      </p:pic>
    </p:spTree>
    <p:extLst>
      <p:ext uri="{BB962C8B-B14F-4D97-AF65-F5344CB8AC3E}">
        <p14:creationId xmlns:p14="http://schemas.microsoft.com/office/powerpoint/2010/main" val="161002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4C23698-9C1B-4C1A-9263-486EF69A0652}"/>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FC8E0812-614A-49E1-A0EB-A0C6EA19A417}"/>
              </a:ext>
            </a:extLst>
          </p:cNvPr>
          <p:cNvSpPr>
            <a:spLocks noGrp="1"/>
          </p:cNvSpPr>
          <p:nvPr>
            <p:ph type="title"/>
          </p:nvPr>
        </p:nvSpPr>
        <p:spPr/>
        <p:txBody>
          <a:bodyPr>
            <a:noAutofit/>
          </a:bodyPr>
          <a:lstStyle/>
          <a:p>
            <a:r>
              <a:rPr lang="en-US" altLang="zh-CN" sz="3600" dirty="0">
                <a:solidFill>
                  <a:srgbClr val="7030A0"/>
                </a:solidFill>
              </a:rPr>
              <a:t>Scroll through the web page a1.html</a:t>
            </a:r>
            <a:br>
              <a:rPr lang="en-US" altLang="zh-CN" sz="4000" dirty="0"/>
            </a:br>
            <a:r>
              <a:rPr lang="zh-TW" altLang="en-US" sz="4000" dirty="0"/>
              <a:t>➜</a:t>
            </a:r>
            <a:r>
              <a:rPr lang="en-US" altLang="zh-CN" sz="4000" dirty="0"/>
              <a:t>Google Tag Assistant</a:t>
            </a:r>
            <a:r>
              <a:rPr lang="zh-CN" altLang="en-US" sz="4000" dirty="0"/>
              <a:t>有</a:t>
            </a:r>
            <a:r>
              <a:rPr lang="en-US" altLang="zh-CN" sz="4000" dirty="0" err="1">
                <a:solidFill>
                  <a:srgbClr val="7030A0"/>
                </a:solidFill>
              </a:rPr>
              <a:t>Scrol</a:t>
            </a:r>
            <a:r>
              <a:rPr lang="zh-CN" altLang="en-US" sz="4000" dirty="0">
                <a:solidFill>
                  <a:srgbClr val="7030A0"/>
                </a:solidFill>
              </a:rPr>
              <a:t>事件</a:t>
            </a:r>
            <a:endParaRPr lang="zh-TW" altLang="en-US" sz="4000" dirty="0">
              <a:solidFill>
                <a:srgbClr val="7030A0"/>
              </a:solidFill>
            </a:endParaRPr>
          </a:p>
        </p:txBody>
      </p:sp>
      <p:pic>
        <p:nvPicPr>
          <p:cNvPr id="5" name="圖片 4">
            <a:extLst>
              <a:ext uri="{FF2B5EF4-FFF2-40B4-BE49-F238E27FC236}">
                <a16:creationId xmlns:a16="http://schemas.microsoft.com/office/drawing/2014/main" id="{CD2145FC-CE87-4955-8CB7-73BDEC5E9845}"/>
              </a:ext>
            </a:extLst>
          </p:cNvPr>
          <p:cNvPicPr>
            <a:picLocks noChangeAspect="1"/>
          </p:cNvPicPr>
          <p:nvPr/>
        </p:nvPicPr>
        <p:blipFill>
          <a:blip r:embed="rId2"/>
          <a:stretch>
            <a:fillRect/>
          </a:stretch>
        </p:blipFill>
        <p:spPr>
          <a:xfrm>
            <a:off x="0" y="1600200"/>
            <a:ext cx="9144000" cy="5096747"/>
          </a:xfrm>
          <a:prstGeom prst="rect">
            <a:avLst/>
          </a:prstGeom>
        </p:spPr>
      </p:pic>
    </p:spTree>
    <p:extLst>
      <p:ext uri="{BB962C8B-B14F-4D97-AF65-F5344CB8AC3E}">
        <p14:creationId xmlns:p14="http://schemas.microsoft.com/office/powerpoint/2010/main" val="3140058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38EB9DB-BDF4-4171-AA2A-DA970E4FA540}"/>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1A62B845-A730-4FD3-8F83-499A9994E045}"/>
              </a:ext>
            </a:extLst>
          </p:cNvPr>
          <p:cNvSpPr>
            <a:spLocks noGrp="1"/>
          </p:cNvSpPr>
          <p:nvPr>
            <p:ph type="title"/>
          </p:nvPr>
        </p:nvSpPr>
        <p:spPr>
          <a:xfrm>
            <a:off x="0" y="152400"/>
            <a:ext cx="9028590" cy="1265238"/>
          </a:xfrm>
        </p:spPr>
        <p:txBody>
          <a:bodyPr>
            <a:noAutofit/>
          </a:bodyPr>
          <a:lstStyle/>
          <a:p>
            <a:r>
              <a:rPr lang="zh-CN" altLang="en-US" sz="3600" dirty="0"/>
              <a:t>點按超連結到</a:t>
            </a:r>
            <a:r>
              <a:rPr lang="en-US" altLang="zh-CN" sz="3600" dirty="0"/>
              <a:t>a2.html➜Google Tag</a:t>
            </a:r>
            <a:br>
              <a:rPr lang="en-US" altLang="zh-CN" sz="3600" dirty="0"/>
            </a:br>
            <a:r>
              <a:rPr lang="en-US" altLang="zh-CN" sz="3600" dirty="0"/>
              <a:t>Assistant</a:t>
            </a:r>
            <a:r>
              <a:rPr lang="zh-CN" altLang="en-US" sz="3600" dirty="0"/>
              <a:t>有</a:t>
            </a:r>
            <a:r>
              <a:rPr lang="en-US" altLang="zh-CN" sz="3600" dirty="0">
                <a:solidFill>
                  <a:srgbClr val="7030A0"/>
                </a:solidFill>
              </a:rPr>
              <a:t>link click</a:t>
            </a:r>
            <a:r>
              <a:rPr lang="zh-CN" altLang="en-US" sz="3600" dirty="0">
                <a:solidFill>
                  <a:srgbClr val="7030A0"/>
                </a:solidFill>
              </a:rPr>
              <a:t>，</a:t>
            </a:r>
            <a:r>
              <a:rPr lang="en-US" altLang="zh-CN" sz="3600" dirty="0">
                <a:solidFill>
                  <a:srgbClr val="7030A0"/>
                </a:solidFill>
              </a:rPr>
              <a:t>windows load</a:t>
            </a:r>
            <a:r>
              <a:rPr lang="zh-CN" altLang="en-US" sz="3600" dirty="0">
                <a:solidFill>
                  <a:srgbClr val="7030A0"/>
                </a:solidFill>
              </a:rPr>
              <a:t>事件</a:t>
            </a:r>
            <a:endParaRPr lang="zh-TW" altLang="en-US" sz="3600" dirty="0"/>
          </a:p>
        </p:txBody>
      </p:sp>
      <p:pic>
        <p:nvPicPr>
          <p:cNvPr id="5" name="圖片 4">
            <a:extLst>
              <a:ext uri="{FF2B5EF4-FFF2-40B4-BE49-F238E27FC236}">
                <a16:creationId xmlns:a16="http://schemas.microsoft.com/office/drawing/2014/main" id="{07633CF8-9299-4F8E-8F3B-20A30A3FB4EE}"/>
              </a:ext>
            </a:extLst>
          </p:cNvPr>
          <p:cNvPicPr>
            <a:picLocks noChangeAspect="1"/>
          </p:cNvPicPr>
          <p:nvPr/>
        </p:nvPicPr>
        <p:blipFill>
          <a:blip r:embed="rId2"/>
          <a:stretch>
            <a:fillRect/>
          </a:stretch>
        </p:blipFill>
        <p:spPr>
          <a:xfrm>
            <a:off x="31071" y="1735107"/>
            <a:ext cx="9144000" cy="4443587"/>
          </a:xfrm>
          <a:prstGeom prst="rect">
            <a:avLst/>
          </a:prstGeom>
        </p:spPr>
      </p:pic>
    </p:spTree>
    <p:extLst>
      <p:ext uri="{BB962C8B-B14F-4D97-AF65-F5344CB8AC3E}">
        <p14:creationId xmlns:p14="http://schemas.microsoft.com/office/powerpoint/2010/main" val="2066851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92500" lnSpcReduction="20000"/>
          </a:bodyPr>
          <a:lstStyle/>
          <a:p>
            <a:r>
              <a:rPr lang="en-US" altLang="zh-CN" dirty="0"/>
              <a:t>7.</a:t>
            </a:r>
            <a:r>
              <a:rPr lang="en-US" altLang="zh-TW" dirty="0"/>
              <a:t> </a:t>
            </a:r>
            <a:r>
              <a:rPr lang="en-US" altLang="zh-CN" dirty="0"/>
              <a:t>Place our website on hw3
Concatenation to GA4</a:t>
            </a:r>
            <a:endParaRPr lang="zh-TW" altLang="en-US" dirty="0"/>
          </a:p>
        </p:txBody>
      </p:sp>
    </p:spTree>
    <p:extLst>
      <p:ext uri="{BB962C8B-B14F-4D97-AF65-F5344CB8AC3E}">
        <p14:creationId xmlns:p14="http://schemas.microsoft.com/office/powerpoint/2010/main" val="423757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B0A80A3-DD58-4CCC-813A-96A147EF8672}"/>
              </a:ext>
            </a:extLst>
          </p:cNvPr>
          <p:cNvSpPr>
            <a:spLocks noGrp="1"/>
          </p:cNvSpPr>
          <p:nvPr>
            <p:ph idx="1"/>
          </p:nvPr>
        </p:nvSpPr>
        <p:spPr/>
        <p:txBody>
          <a:bodyPr>
            <a:normAutofit/>
          </a:bodyPr>
          <a:lstStyle/>
          <a:p>
            <a:r>
              <a:rPr lang="en-US" altLang="zh-TW" sz="2800" dirty="0">
                <a:cs typeface="+mj-cs"/>
              </a:rPr>
              <a:t>◉ By placing the Google Analytics tracking code in the </a:t>
            </a:r>
            <a:r>
              <a:rPr lang="en-US" altLang="zh-TW" sz="2800" dirty="0">
                <a:solidFill>
                  <a:srgbClr val="C00000"/>
                </a:solidFill>
                <a:highlight>
                  <a:srgbClr val="FFFF00"/>
                </a:highlight>
                <a:cs typeface="+mj-cs"/>
              </a:rPr>
              <a:t>&lt;HEAD&gt; </a:t>
            </a:r>
            <a:r>
              <a:rPr lang="en-US" altLang="zh-TW" sz="2800" dirty="0">
                <a:cs typeface="+mj-cs"/>
              </a:rPr>
              <a:t>of the webpage, it acts like a "monitor," tracking visitors' behavior on the site.</a:t>
            </a:r>
            <a:endParaRPr lang="zh-TW" altLang="en-US" dirty="0"/>
          </a:p>
        </p:txBody>
      </p:sp>
      <p:sp>
        <p:nvSpPr>
          <p:cNvPr id="3" name="標題 2">
            <a:extLst>
              <a:ext uri="{FF2B5EF4-FFF2-40B4-BE49-F238E27FC236}">
                <a16:creationId xmlns:a16="http://schemas.microsoft.com/office/drawing/2014/main" id="{1DC34EE4-0910-4783-8BE0-7522E3720A2D}"/>
              </a:ext>
            </a:extLst>
          </p:cNvPr>
          <p:cNvSpPr>
            <a:spLocks noGrp="1"/>
          </p:cNvSpPr>
          <p:nvPr>
            <p:ph type="title"/>
          </p:nvPr>
        </p:nvSpPr>
        <p:spPr/>
        <p:txBody>
          <a:bodyPr>
            <a:normAutofit/>
          </a:bodyPr>
          <a:lstStyle/>
          <a:p>
            <a:r>
              <a:rPr lang="en-US" altLang="zh-CN" dirty="0"/>
              <a:t>1. How GA works</a:t>
            </a:r>
            <a:endParaRPr lang="zh-TW" altLang="en-US" dirty="0"/>
          </a:p>
        </p:txBody>
      </p:sp>
      <p:pic>
        <p:nvPicPr>
          <p:cNvPr id="5" name="圖片 4">
            <a:extLst>
              <a:ext uri="{FF2B5EF4-FFF2-40B4-BE49-F238E27FC236}">
                <a16:creationId xmlns:a16="http://schemas.microsoft.com/office/drawing/2014/main" id="{29581CD3-B9FF-4EFB-9DB5-388063FE23E5}"/>
              </a:ext>
            </a:extLst>
          </p:cNvPr>
          <p:cNvPicPr>
            <a:picLocks noChangeAspect="1"/>
          </p:cNvPicPr>
          <p:nvPr/>
        </p:nvPicPr>
        <p:blipFill>
          <a:blip r:embed="rId2"/>
          <a:stretch>
            <a:fillRect/>
          </a:stretch>
        </p:blipFill>
        <p:spPr>
          <a:xfrm>
            <a:off x="177553" y="3428999"/>
            <a:ext cx="9144000" cy="2331695"/>
          </a:xfrm>
          <a:prstGeom prst="rect">
            <a:avLst/>
          </a:prstGeom>
        </p:spPr>
      </p:pic>
    </p:spTree>
    <p:extLst>
      <p:ext uri="{BB962C8B-B14F-4D97-AF65-F5344CB8AC3E}">
        <p14:creationId xmlns:p14="http://schemas.microsoft.com/office/powerpoint/2010/main" val="207505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85000" lnSpcReduction="10000"/>
          </a:bodyPr>
          <a:lstStyle/>
          <a:p>
            <a:r>
              <a:rPr lang="en-US" altLang="zh-CN" dirty="0"/>
              <a:t>8.</a:t>
            </a:r>
            <a:r>
              <a:rPr lang="en-US" altLang="zh-TW" dirty="0"/>
              <a:t> </a:t>
            </a:r>
            <a:r>
              <a:rPr lang="en-US" altLang="zh-CN" dirty="0"/>
              <a:t>to the GA 4 platform
Select your account to build resources in web3</a:t>
            </a:r>
            <a:endParaRPr lang="zh-TW" altLang="en-US" dirty="0"/>
          </a:p>
        </p:txBody>
      </p:sp>
    </p:spTree>
    <p:extLst>
      <p:ext uri="{BB962C8B-B14F-4D97-AF65-F5344CB8AC3E}">
        <p14:creationId xmlns:p14="http://schemas.microsoft.com/office/powerpoint/2010/main" val="241182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4837281-5542-4465-8F97-45FD85F95C72}"/>
              </a:ext>
            </a:extLst>
          </p:cNvPr>
          <p:cNvSpPr>
            <a:spLocks noGrp="1"/>
          </p:cNvSpPr>
          <p:nvPr>
            <p:ph idx="1"/>
          </p:nvPr>
        </p:nvSpPr>
        <p:spPr/>
        <p:txBody>
          <a:bodyPr/>
          <a:lstStyle/>
          <a:p>
            <a:r>
              <a:rPr lang="en-US" altLang="zh-CN" dirty="0"/>
              <a:t>1.</a:t>
            </a:r>
            <a:r>
              <a:rPr lang="zh-CN" altLang="en-US" dirty="0"/>
              <a:t>左下角</a:t>
            </a:r>
            <a:r>
              <a:rPr lang="en-US" altLang="zh-CN" dirty="0"/>
              <a:t>【</a:t>
            </a:r>
            <a:r>
              <a:rPr lang="zh-CN" altLang="en-US" dirty="0">
                <a:solidFill>
                  <a:srgbClr val="7030A0"/>
                </a:solidFill>
              </a:rPr>
              <a:t>管理</a:t>
            </a:r>
            <a:r>
              <a:rPr lang="en-US" altLang="zh-CN" dirty="0"/>
              <a:t>】</a:t>
            </a:r>
            <a:r>
              <a:rPr lang="zh-TW" altLang="en-US" b="1" i="0" dirty="0">
                <a:solidFill>
                  <a:srgbClr val="000000"/>
                </a:solidFill>
                <a:effectLst/>
                <a:latin typeface="system-ui"/>
              </a:rPr>
              <a:t>➜</a:t>
            </a:r>
            <a:r>
              <a:rPr lang="en-US" altLang="zh-CN" b="1" i="0" dirty="0">
                <a:solidFill>
                  <a:srgbClr val="000000"/>
                </a:solidFill>
                <a:effectLst/>
                <a:latin typeface="system-ui"/>
              </a:rPr>
              <a:t>【</a:t>
            </a:r>
            <a:r>
              <a:rPr lang="zh-CN" altLang="en-US" b="1" i="0" dirty="0">
                <a:solidFill>
                  <a:srgbClr val="7030A0"/>
                </a:solidFill>
                <a:effectLst/>
                <a:latin typeface="system-ui"/>
              </a:rPr>
              <a:t>建立</a:t>
            </a:r>
            <a:r>
              <a:rPr lang="en-US" altLang="zh-CN" b="1" i="0" dirty="0">
                <a:solidFill>
                  <a:srgbClr val="000000"/>
                </a:solidFill>
                <a:effectLst/>
                <a:latin typeface="system-ui"/>
              </a:rPr>
              <a:t>】</a:t>
            </a:r>
            <a:r>
              <a:rPr lang="zh-TW" altLang="en-US" b="1" i="0" dirty="0">
                <a:solidFill>
                  <a:srgbClr val="000000"/>
                </a:solidFill>
                <a:effectLst/>
                <a:latin typeface="system-ui"/>
              </a:rPr>
              <a:t>➜</a:t>
            </a:r>
            <a:r>
              <a:rPr lang="zh-CN" altLang="en-US" b="1" i="0" dirty="0">
                <a:solidFill>
                  <a:srgbClr val="7030A0"/>
                </a:solidFill>
                <a:effectLst/>
                <a:latin typeface="system-ui"/>
              </a:rPr>
              <a:t>資源</a:t>
            </a:r>
            <a:endParaRPr lang="zh-TW" altLang="en-US" dirty="0">
              <a:solidFill>
                <a:srgbClr val="7030A0"/>
              </a:solidFill>
            </a:endParaRPr>
          </a:p>
        </p:txBody>
      </p:sp>
      <p:sp>
        <p:nvSpPr>
          <p:cNvPr id="3" name="標題 2">
            <a:extLst>
              <a:ext uri="{FF2B5EF4-FFF2-40B4-BE49-F238E27FC236}">
                <a16:creationId xmlns:a16="http://schemas.microsoft.com/office/drawing/2014/main" id="{A9690FAC-2C58-435B-8E11-85A65BB5828E}"/>
              </a:ext>
            </a:extLst>
          </p:cNvPr>
          <p:cNvSpPr>
            <a:spLocks noGrp="1"/>
          </p:cNvSpPr>
          <p:nvPr>
            <p:ph type="title"/>
          </p:nvPr>
        </p:nvSpPr>
        <p:spPr/>
        <p:txBody>
          <a:bodyPr>
            <a:normAutofit/>
          </a:bodyPr>
          <a:lstStyle/>
          <a:p>
            <a:r>
              <a:rPr lang="zh-CN" altLang="en-US" sz="4800" dirty="0">
                <a:cs typeface="+mj-cs"/>
              </a:rPr>
              <a:t>齒輪</a:t>
            </a:r>
            <a:r>
              <a:rPr lang="en-US" altLang="zh-CN" sz="4800" dirty="0">
                <a:cs typeface="+mj-cs"/>
              </a:rPr>
              <a:t>【</a:t>
            </a:r>
            <a:r>
              <a:rPr lang="zh-CN" altLang="en-US" sz="4800" dirty="0">
                <a:solidFill>
                  <a:srgbClr val="7030A0"/>
                </a:solidFill>
                <a:cs typeface="+mj-cs"/>
              </a:rPr>
              <a:t>管理</a:t>
            </a:r>
            <a:r>
              <a:rPr lang="en-US" altLang="zh-CN" sz="4800" dirty="0">
                <a:cs typeface="+mj-cs"/>
              </a:rPr>
              <a:t>】</a:t>
            </a:r>
            <a:endParaRPr lang="zh-TW" altLang="en-US" dirty="0"/>
          </a:p>
        </p:txBody>
      </p:sp>
      <p:pic>
        <p:nvPicPr>
          <p:cNvPr id="5" name="圖片 4">
            <a:extLst>
              <a:ext uri="{FF2B5EF4-FFF2-40B4-BE49-F238E27FC236}">
                <a16:creationId xmlns:a16="http://schemas.microsoft.com/office/drawing/2014/main" id="{33891BD8-227A-4520-8227-6CD2550ED567}"/>
              </a:ext>
            </a:extLst>
          </p:cNvPr>
          <p:cNvPicPr>
            <a:picLocks noChangeAspect="1"/>
          </p:cNvPicPr>
          <p:nvPr/>
        </p:nvPicPr>
        <p:blipFill>
          <a:blip r:embed="rId2"/>
          <a:stretch>
            <a:fillRect/>
          </a:stretch>
        </p:blipFill>
        <p:spPr>
          <a:xfrm>
            <a:off x="5478166" y="2545237"/>
            <a:ext cx="3092980" cy="4058239"/>
          </a:xfrm>
          <a:prstGeom prst="rect">
            <a:avLst/>
          </a:prstGeom>
        </p:spPr>
      </p:pic>
      <p:pic>
        <p:nvPicPr>
          <p:cNvPr id="7" name="圖片 6">
            <a:extLst>
              <a:ext uri="{FF2B5EF4-FFF2-40B4-BE49-F238E27FC236}">
                <a16:creationId xmlns:a16="http://schemas.microsoft.com/office/drawing/2014/main" id="{06A3CD8A-C774-4898-9D6B-49BB0D439895}"/>
              </a:ext>
            </a:extLst>
          </p:cNvPr>
          <p:cNvPicPr>
            <a:picLocks noChangeAspect="1"/>
          </p:cNvPicPr>
          <p:nvPr/>
        </p:nvPicPr>
        <p:blipFill>
          <a:blip r:embed="rId3"/>
          <a:stretch>
            <a:fillRect/>
          </a:stretch>
        </p:blipFill>
        <p:spPr>
          <a:xfrm>
            <a:off x="1374710" y="2287261"/>
            <a:ext cx="1919915" cy="4434214"/>
          </a:xfrm>
          <a:prstGeom prst="rect">
            <a:avLst/>
          </a:prstGeom>
        </p:spPr>
      </p:pic>
    </p:spTree>
    <p:extLst>
      <p:ext uri="{BB962C8B-B14F-4D97-AF65-F5344CB8AC3E}">
        <p14:creationId xmlns:p14="http://schemas.microsoft.com/office/powerpoint/2010/main" val="163345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B51BD08-8D09-4BED-A077-9AEAB959ECFD}"/>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293160A1-93C1-4D62-8D22-436F603CD3B6}"/>
              </a:ext>
            </a:extLst>
          </p:cNvPr>
          <p:cNvSpPr>
            <a:spLocks noGrp="1"/>
          </p:cNvSpPr>
          <p:nvPr>
            <p:ph type="title"/>
          </p:nvPr>
        </p:nvSpPr>
        <p:spPr/>
        <p:txBody>
          <a:bodyPr/>
          <a:lstStyle/>
          <a:p>
            <a:r>
              <a:rPr lang="en-US" altLang="zh-CN" dirty="0"/>
              <a:t>Build new resources</a:t>
            </a:r>
            <a:r>
              <a:rPr lang="zh-CN" altLang="en-US" dirty="0"/>
              <a:t>：</a:t>
            </a:r>
            <a:r>
              <a:rPr lang="en-US" altLang="zh-CN" dirty="0"/>
              <a:t>web3</a:t>
            </a:r>
            <a:endParaRPr lang="zh-TW" altLang="en-US" dirty="0"/>
          </a:p>
        </p:txBody>
      </p:sp>
      <p:pic>
        <p:nvPicPr>
          <p:cNvPr id="5" name="圖片 4">
            <a:extLst>
              <a:ext uri="{FF2B5EF4-FFF2-40B4-BE49-F238E27FC236}">
                <a16:creationId xmlns:a16="http://schemas.microsoft.com/office/drawing/2014/main" id="{653BD0AC-E214-43D7-94B2-384AF58631DD}"/>
              </a:ext>
            </a:extLst>
          </p:cNvPr>
          <p:cNvPicPr>
            <a:picLocks noChangeAspect="1"/>
          </p:cNvPicPr>
          <p:nvPr/>
        </p:nvPicPr>
        <p:blipFill>
          <a:blip r:embed="rId2"/>
          <a:stretch>
            <a:fillRect/>
          </a:stretch>
        </p:blipFill>
        <p:spPr>
          <a:xfrm>
            <a:off x="275208" y="1443562"/>
            <a:ext cx="8314286" cy="5542857"/>
          </a:xfrm>
          <a:prstGeom prst="rect">
            <a:avLst/>
          </a:prstGeom>
        </p:spPr>
      </p:pic>
    </p:spTree>
    <p:extLst>
      <p:ext uri="{BB962C8B-B14F-4D97-AF65-F5344CB8AC3E}">
        <p14:creationId xmlns:p14="http://schemas.microsoft.com/office/powerpoint/2010/main" val="1088268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04D1F03-914A-422A-9601-9DAFDA2D5B0D}"/>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B1BD0CC1-DD64-4058-956A-1BDAE8DB31F6}"/>
              </a:ext>
            </a:extLst>
          </p:cNvPr>
          <p:cNvSpPr>
            <a:spLocks noGrp="1"/>
          </p:cNvSpPr>
          <p:nvPr>
            <p:ph type="title"/>
          </p:nvPr>
        </p:nvSpPr>
        <p:spPr/>
        <p:txBody>
          <a:bodyPr>
            <a:normAutofit fontScale="90000"/>
          </a:bodyPr>
          <a:lstStyle/>
          <a:p>
            <a:r>
              <a:rPr lang="en-US" altLang="zh-CN" dirty="0"/>
              <a:t>Direct configuration【</a:t>
            </a:r>
            <a:r>
              <a:rPr lang="zh-CN" altLang="en-US" dirty="0"/>
              <a:t>資料串流</a:t>
            </a:r>
            <a:r>
              <a:rPr lang="en-US" altLang="zh-CN" dirty="0"/>
              <a:t>】</a:t>
            </a:r>
            <a:r>
              <a:rPr lang="en-US" altLang="zh-CN" dirty="0">
                <a:sym typeface="Wingdings" panose="05000000000000000000" pitchFamily="2" charset="2"/>
              </a:rPr>
              <a:t> </a:t>
            </a:r>
            <a:r>
              <a:rPr lang="zh-CN" altLang="en-US" dirty="0">
                <a:sym typeface="Wingdings" panose="05000000000000000000" pitchFamily="2" charset="2"/>
              </a:rPr>
              <a:t>網站</a:t>
            </a:r>
            <a:endParaRPr lang="zh-TW" altLang="en-US" dirty="0"/>
          </a:p>
        </p:txBody>
      </p:sp>
      <p:pic>
        <p:nvPicPr>
          <p:cNvPr id="5" name="圖片 4">
            <a:extLst>
              <a:ext uri="{FF2B5EF4-FFF2-40B4-BE49-F238E27FC236}">
                <a16:creationId xmlns:a16="http://schemas.microsoft.com/office/drawing/2014/main" id="{185653D6-27B7-46F9-B4A3-87C08C651AE7}"/>
              </a:ext>
            </a:extLst>
          </p:cNvPr>
          <p:cNvPicPr>
            <a:picLocks noChangeAspect="1"/>
          </p:cNvPicPr>
          <p:nvPr/>
        </p:nvPicPr>
        <p:blipFill>
          <a:blip r:embed="rId2"/>
          <a:stretch>
            <a:fillRect/>
          </a:stretch>
        </p:blipFill>
        <p:spPr>
          <a:xfrm>
            <a:off x="0" y="2399770"/>
            <a:ext cx="9144000" cy="3522133"/>
          </a:xfrm>
          <a:prstGeom prst="rect">
            <a:avLst/>
          </a:prstGeom>
        </p:spPr>
      </p:pic>
    </p:spTree>
    <p:extLst>
      <p:ext uri="{BB962C8B-B14F-4D97-AF65-F5344CB8AC3E}">
        <p14:creationId xmlns:p14="http://schemas.microsoft.com/office/powerpoint/2010/main" val="1770336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BFCFE2CA-32AA-423E-80CA-12BD437D9D60}"/>
              </a:ext>
            </a:extLst>
          </p:cNvPr>
          <p:cNvPicPr>
            <a:picLocks noGrp="1" noChangeAspect="1"/>
          </p:cNvPicPr>
          <p:nvPr>
            <p:ph idx="1"/>
          </p:nvPr>
        </p:nvPicPr>
        <p:blipFill>
          <a:blip r:embed="rId2"/>
          <a:stretch>
            <a:fillRect/>
          </a:stretch>
        </p:blipFill>
        <p:spPr>
          <a:xfrm>
            <a:off x="514824" y="1417638"/>
            <a:ext cx="7855752" cy="5121275"/>
          </a:xfrm>
        </p:spPr>
      </p:pic>
      <p:sp>
        <p:nvSpPr>
          <p:cNvPr id="3" name="標題 2">
            <a:extLst>
              <a:ext uri="{FF2B5EF4-FFF2-40B4-BE49-F238E27FC236}">
                <a16:creationId xmlns:a16="http://schemas.microsoft.com/office/drawing/2014/main" id="{26FD2A2D-B3C4-4B29-AE6B-B7D446C02424}"/>
              </a:ext>
            </a:extLst>
          </p:cNvPr>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272272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CFEF194-CF4C-4B43-8DC6-D2522367BE56}"/>
              </a:ext>
            </a:extLst>
          </p:cNvPr>
          <p:cNvSpPr>
            <a:spLocks noGrp="1"/>
          </p:cNvSpPr>
          <p:nvPr>
            <p:ph idx="1"/>
          </p:nvPr>
        </p:nvSpPr>
        <p:spPr/>
        <p:txBody>
          <a:bodyPr/>
          <a:lstStyle/>
          <a:p>
            <a:r>
              <a:rPr lang="zh-CN" altLang="en-US" dirty="0"/>
              <a:t>串流名稱：</a:t>
            </a:r>
            <a:r>
              <a:rPr lang="en-US" altLang="zh-CN" dirty="0"/>
              <a:t>web3</a:t>
            </a:r>
            <a:endParaRPr lang="zh-TW" altLang="en-US" dirty="0"/>
          </a:p>
        </p:txBody>
      </p:sp>
      <p:sp>
        <p:nvSpPr>
          <p:cNvPr id="3" name="標題 2">
            <a:extLst>
              <a:ext uri="{FF2B5EF4-FFF2-40B4-BE49-F238E27FC236}">
                <a16:creationId xmlns:a16="http://schemas.microsoft.com/office/drawing/2014/main" id="{E0902002-38B9-4A69-BF4B-23D94E06611A}"/>
              </a:ext>
            </a:extLst>
          </p:cNvPr>
          <p:cNvSpPr>
            <a:spLocks noGrp="1"/>
          </p:cNvSpPr>
          <p:nvPr>
            <p:ph type="title"/>
          </p:nvPr>
        </p:nvSpPr>
        <p:spPr/>
        <p:txBody>
          <a:bodyPr>
            <a:normAutofit fontScale="90000"/>
          </a:bodyPr>
          <a:lstStyle/>
          <a:p>
            <a:r>
              <a:rPr lang="en-US" altLang="zh-CN" dirty="0"/>
              <a:t>establish</a:t>
            </a:r>
            <a:r>
              <a:rPr lang="zh-CN" altLang="en-US" dirty="0"/>
              <a:t>資料串流</a:t>
            </a:r>
            <a:br>
              <a:rPr lang="en-US" altLang="zh-CN" dirty="0"/>
            </a:br>
            <a:r>
              <a:rPr lang="en-US" altLang="zh-CN" dirty="0">
                <a:solidFill>
                  <a:srgbClr val="C00000"/>
                </a:solidFill>
              </a:rPr>
              <a:t>ccwntut.github.io/hw3</a:t>
            </a:r>
            <a:endParaRPr lang="zh-TW" altLang="en-US" dirty="0"/>
          </a:p>
        </p:txBody>
      </p:sp>
      <p:pic>
        <p:nvPicPr>
          <p:cNvPr id="6" name="圖片 5">
            <a:extLst>
              <a:ext uri="{FF2B5EF4-FFF2-40B4-BE49-F238E27FC236}">
                <a16:creationId xmlns:a16="http://schemas.microsoft.com/office/drawing/2014/main" id="{B55A83D7-1EDF-4924-9676-BF0112599A30}"/>
              </a:ext>
            </a:extLst>
          </p:cNvPr>
          <p:cNvPicPr>
            <a:picLocks noChangeAspect="1"/>
          </p:cNvPicPr>
          <p:nvPr/>
        </p:nvPicPr>
        <p:blipFill>
          <a:blip r:embed="rId2"/>
          <a:stretch>
            <a:fillRect/>
          </a:stretch>
        </p:blipFill>
        <p:spPr>
          <a:xfrm>
            <a:off x="0" y="2672119"/>
            <a:ext cx="9144000" cy="4185881"/>
          </a:xfrm>
          <a:prstGeom prst="rect">
            <a:avLst/>
          </a:prstGeom>
        </p:spPr>
      </p:pic>
    </p:spTree>
    <p:extLst>
      <p:ext uri="{BB962C8B-B14F-4D97-AF65-F5344CB8AC3E}">
        <p14:creationId xmlns:p14="http://schemas.microsoft.com/office/powerpoint/2010/main" val="1267099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0A03C70-E155-4A9D-B096-3DCBE8AA935C}"/>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8C42416E-3165-46B9-B1C9-EBCA1C34192B}"/>
              </a:ext>
            </a:extLst>
          </p:cNvPr>
          <p:cNvSpPr>
            <a:spLocks noGrp="1"/>
          </p:cNvSpPr>
          <p:nvPr>
            <p:ph type="title"/>
          </p:nvPr>
        </p:nvSpPr>
        <p:spPr/>
        <p:txBody>
          <a:bodyPr>
            <a:normAutofit fontScale="90000"/>
          </a:bodyPr>
          <a:lstStyle/>
          <a:p>
            <a:r>
              <a:rPr lang="en-US" altLang="zh-CN" dirty="0"/>
              <a:t>Copy the code to hw3</a:t>
            </a:r>
            <a:r>
              <a:rPr lang="zh-CN" altLang="en-US" dirty="0"/>
              <a:t>的</a:t>
            </a:r>
            <a:r>
              <a:rPr lang="en-US" altLang="zh-CN" dirty="0"/>
              <a:t>index/a1/a2/a3/a4</a:t>
            </a:r>
            <a:endParaRPr lang="zh-TW" altLang="en-US" dirty="0"/>
          </a:p>
        </p:txBody>
      </p:sp>
      <p:pic>
        <p:nvPicPr>
          <p:cNvPr id="5" name="圖片 4">
            <a:extLst>
              <a:ext uri="{FF2B5EF4-FFF2-40B4-BE49-F238E27FC236}">
                <a16:creationId xmlns:a16="http://schemas.microsoft.com/office/drawing/2014/main" id="{85566953-D886-483E-A64F-729E7A294641}"/>
              </a:ext>
            </a:extLst>
          </p:cNvPr>
          <p:cNvPicPr>
            <a:picLocks noChangeAspect="1"/>
          </p:cNvPicPr>
          <p:nvPr/>
        </p:nvPicPr>
        <p:blipFill>
          <a:blip r:embed="rId2"/>
          <a:stretch>
            <a:fillRect/>
          </a:stretch>
        </p:blipFill>
        <p:spPr>
          <a:xfrm>
            <a:off x="-115410" y="1719912"/>
            <a:ext cx="9144000" cy="4881849"/>
          </a:xfrm>
          <a:prstGeom prst="rect">
            <a:avLst/>
          </a:prstGeom>
        </p:spPr>
      </p:pic>
    </p:spTree>
    <p:extLst>
      <p:ext uri="{BB962C8B-B14F-4D97-AF65-F5344CB8AC3E}">
        <p14:creationId xmlns:p14="http://schemas.microsoft.com/office/powerpoint/2010/main" val="105139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5186DE0-3BBF-4AE5-9ADA-A0BAF53E3147}"/>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BE46080F-3A24-4FEA-A926-E883AB1B376D}"/>
              </a:ext>
            </a:extLst>
          </p:cNvPr>
          <p:cNvSpPr>
            <a:spLocks noGrp="1"/>
          </p:cNvSpPr>
          <p:nvPr>
            <p:ph type="title"/>
          </p:nvPr>
        </p:nvSpPr>
        <p:spPr/>
        <p:txBody>
          <a:bodyPr>
            <a:normAutofit fontScale="90000"/>
          </a:bodyPr>
          <a:lstStyle/>
          <a:p>
            <a:r>
              <a:rPr lang="en-US" altLang="zh-CN" dirty="0"/>
              <a:t>Copy the code to hw3</a:t>
            </a:r>
            <a:r>
              <a:rPr lang="zh-CN" altLang="en-US" dirty="0"/>
              <a:t>的</a:t>
            </a:r>
            <a:r>
              <a:rPr lang="en-US" altLang="zh-CN" dirty="0"/>
              <a:t>index/a1/a2/a3/a4</a:t>
            </a:r>
            <a:endParaRPr lang="zh-TW" altLang="en-US" dirty="0"/>
          </a:p>
        </p:txBody>
      </p:sp>
      <p:pic>
        <p:nvPicPr>
          <p:cNvPr id="5" name="圖片 4">
            <a:extLst>
              <a:ext uri="{FF2B5EF4-FFF2-40B4-BE49-F238E27FC236}">
                <a16:creationId xmlns:a16="http://schemas.microsoft.com/office/drawing/2014/main" id="{EBE64749-B59E-4C66-AD2E-7C303AB1477E}"/>
              </a:ext>
            </a:extLst>
          </p:cNvPr>
          <p:cNvPicPr>
            <a:picLocks noChangeAspect="1"/>
          </p:cNvPicPr>
          <p:nvPr/>
        </p:nvPicPr>
        <p:blipFill>
          <a:blip r:embed="rId2"/>
          <a:stretch>
            <a:fillRect/>
          </a:stretch>
        </p:blipFill>
        <p:spPr>
          <a:xfrm>
            <a:off x="-115410" y="1651553"/>
            <a:ext cx="9144000" cy="5018568"/>
          </a:xfrm>
          <a:prstGeom prst="rect">
            <a:avLst/>
          </a:prstGeom>
        </p:spPr>
      </p:pic>
    </p:spTree>
    <p:extLst>
      <p:ext uri="{BB962C8B-B14F-4D97-AF65-F5344CB8AC3E}">
        <p14:creationId xmlns:p14="http://schemas.microsoft.com/office/powerpoint/2010/main" val="2965239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C7FB3D7-4482-470D-9EF9-E961EF7A4655}"/>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89255AFC-3233-4A5A-982F-D3C2E4EFB7D7}"/>
              </a:ext>
            </a:extLst>
          </p:cNvPr>
          <p:cNvSpPr>
            <a:spLocks noGrp="1"/>
          </p:cNvSpPr>
          <p:nvPr>
            <p:ph type="title"/>
          </p:nvPr>
        </p:nvSpPr>
        <p:spPr/>
        <p:txBody>
          <a:bodyPr>
            <a:normAutofit fontScale="90000"/>
          </a:bodyPr>
          <a:lstStyle/>
          <a:p>
            <a:r>
              <a:rPr lang="en-US" altLang="zh-CN" dirty="0"/>
              <a:t>Re-uploaded hw3</a:t>
            </a:r>
            <a:r>
              <a:rPr lang="zh-CN" altLang="en-US" sz="4800" dirty="0"/>
              <a:t>的</a:t>
            </a:r>
            <a:r>
              <a:rPr lang="en-US" altLang="zh-CN" sz="4800" dirty="0"/>
              <a:t>index/a1/a2/a3/a4</a:t>
            </a:r>
            <a:r>
              <a:rPr lang="zh-CN" altLang="en-US" sz="4800" dirty="0"/>
              <a:t>網頁</a:t>
            </a:r>
            <a:r>
              <a:rPr lang="zh-CN" altLang="en-US" dirty="0"/>
              <a:t>到</a:t>
            </a:r>
            <a:r>
              <a:rPr lang="en-US" altLang="zh-CN" dirty="0" err="1"/>
              <a:t>Github</a:t>
            </a:r>
            <a:endParaRPr lang="zh-TW" altLang="en-US" dirty="0"/>
          </a:p>
        </p:txBody>
      </p:sp>
      <p:pic>
        <p:nvPicPr>
          <p:cNvPr id="6" name="圖片 5">
            <a:extLst>
              <a:ext uri="{FF2B5EF4-FFF2-40B4-BE49-F238E27FC236}">
                <a16:creationId xmlns:a16="http://schemas.microsoft.com/office/drawing/2014/main" id="{634DA994-9CDF-447B-942C-8EE68DD44CF6}"/>
              </a:ext>
            </a:extLst>
          </p:cNvPr>
          <p:cNvPicPr>
            <a:picLocks noChangeAspect="1"/>
          </p:cNvPicPr>
          <p:nvPr/>
        </p:nvPicPr>
        <p:blipFill>
          <a:blip r:embed="rId2"/>
          <a:stretch>
            <a:fillRect/>
          </a:stretch>
        </p:blipFill>
        <p:spPr>
          <a:xfrm>
            <a:off x="450655" y="1723394"/>
            <a:ext cx="7861498" cy="4874886"/>
          </a:xfrm>
          <a:prstGeom prst="rect">
            <a:avLst/>
          </a:prstGeom>
        </p:spPr>
      </p:pic>
    </p:spTree>
    <p:extLst>
      <p:ext uri="{BB962C8B-B14F-4D97-AF65-F5344CB8AC3E}">
        <p14:creationId xmlns:p14="http://schemas.microsoft.com/office/powerpoint/2010/main" val="4211848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6E5B957-903E-4CEE-B93C-D4578BD7DC56}"/>
              </a:ext>
            </a:extLst>
          </p:cNvPr>
          <p:cNvSpPr>
            <a:spLocks noGrp="1"/>
          </p:cNvSpPr>
          <p:nvPr>
            <p:ph idx="1"/>
          </p:nvPr>
        </p:nvSpPr>
        <p:spPr/>
        <p:txBody>
          <a:bodyPr>
            <a:normAutofit/>
          </a:bodyPr>
          <a:lstStyle/>
          <a:p>
            <a:r>
              <a:rPr lang="en-US" altLang="zh-TW" sz="3200" dirty="0">
                <a:cs typeface="+mj-cs"/>
              </a:rPr>
              <a:t>The Google tag is correctly detected on your site</a:t>
            </a:r>
            <a:endParaRPr lang="zh-TW" altLang="en-US" sz="3200" dirty="0"/>
          </a:p>
        </p:txBody>
      </p:sp>
      <p:sp>
        <p:nvSpPr>
          <p:cNvPr id="3" name="標題 2">
            <a:extLst>
              <a:ext uri="{FF2B5EF4-FFF2-40B4-BE49-F238E27FC236}">
                <a16:creationId xmlns:a16="http://schemas.microsoft.com/office/drawing/2014/main" id="{507D47F4-6436-4009-9F99-98D07BA2C255}"/>
              </a:ext>
            </a:extLst>
          </p:cNvPr>
          <p:cNvSpPr>
            <a:spLocks noGrp="1"/>
          </p:cNvSpPr>
          <p:nvPr>
            <p:ph type="title"/>
          </p:nvPr>
        </p:nvSpPr>
        <p:spPr/>
        <p:txBody>
          <a:bodyPr>
            <a:normAutofit fontScale="90000"/>
          </a:bodyPr>
          <a:lstStyle/>
          <a:p>
            <a:r>
              <a:rPr lang="en-US" altLang="zh-CN" sz="4000" dirty="0"/>
              <a:t>Back to the GA4 platform: Is the test already installed successfully?</a:t>
            </a:r>
            <a:endParaRPr lang="zh-TW" altLang="en-US" dirty="0"/>
          </a:p>
        </p:txBody>
      </p:sp>
      <p:pic>
        <p:nvPicPr>
          <p:cNvPr id="5" name="圖片 4">
            <a:extLst>
              <a:ext uri="{FF2B5EF4-FFF2-40B4-BE49-F238E27FC236}">
                <a16:creationId xmlns:a16="http://schemas.microsoft.com/office/drawing/2014/main" id="{3F7B9587-1C14-4924-BF59-AE6455EF0AE3}"/>
              </a:ext>
            </a:extLst>
          </p:cNvPr>
          <p:cNvPicPr>
            <a:picLocks noChangeAspect="1"/>
          </p:cNvPicPr>
          <p:nvPr/>
        </p:nvPicPr>
        <p:blipFill>
          <a:blip r:embed="rId2"/>
          <a:stretch>
            <a:fillRect/>
          </a:stretch>
        </p:blipFill>
        <p:spPr>
          <a:xfrm>
            <a:off x="31071" y="2191963"/>
            <a:ext cx="9144000" cy="4712074"/>
          </a:xfrm>
          <a:prstGeom prst="rect">
            <a:avLst/>
          </a:prstGeom>
        </p:spPr>
      </p:pic>
    </p:spTree>
    <p:extLst>
      <p:ext uri="{BB962C8B-B14F-4D97-AF65-F5344CB8AC3E}">
        <p14:creationId xmlns:p14="http://schemas.microsoft.com/office/powerpoint/2010/main" val="2419620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F98CF67-B41B-4307-979D-596203A04A26}"/>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2C9344C4-0F4D-4191-94C6-DC846417CC39}"/>
              </a:ext>
            </a:extLst>
          </p:cNvPr>
          <p:cNvSpPr>
            <a:spLocks noGrp="1"/>
          </p:cNvSpPr>
          <p:nvPr>
            <p:ph type="title"/>
          </p:nvPr>
        </p:nvSpPr>
        <p:spPr/>
        <p:txBody>
          <a:bodyPr/>
          <a:lstStyle/>
          <a:p>
            <a:r>
              <a:rPr lang="en-US" altLang="zh-CN" dirty="0"/>
              <a:t>1. How GA works</a:t>
            </a:r>
            <a:endParaRPr lang="zh-TW" altLang="en-US" dirty="0"/>
          </a:p>
        </p:txBody>
      </p:sp>
      <p:pic>
        <p:nvPicPr>
          <p:cNvPr id="7" name="圖片 6">
            <a:extLst>
              <a:ext uri="{FF2B5EF4-FFF2-40B4-BE49-F238E27FC236}">
                <a16:creationId xmlns:a16="http://schemas.microsoft.com/office/drawing/2014/main" id="{242ABCA5-3816-4CE9-8B73-A371F2F477D6}"/>
              </a:ext>
            </a:extLst>
          </p:cNvPr>
          <p:cNvPicPr>
            <a:picLocks noChangeAspect="1"/>
          </p:cNvPicPr>
          <p:nvPr/>
        </p:nvPicPr>
        <p:blipFill>
          <a:blip r:embed="rId2"/>
          <a:stretch>
            <a:fillRect/>
          </a:stretch>
        </p:blipFill>
        <p:spPr>
          <a:xfrm>
            <a:off x="0" y="1713088"/>
            <a:ext cx="9144000" cy="4261381"/>
          </a:xfrm>
          <a:prstGeom prst="rect">
            <a:avLst/>
          </a:prstGeom>
        </p:spPr>
      </p:pic>
    </p:spTree>
    <p:extLst>
      <p:ext uri="{BB962C8B-B14F-4D97-AF65-F5344CB8AC3E}">
        <p14:creationId xmlns:p14="http://schemas.microsoft.com/office/powerpoint/2010/main" val="75518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CB5FBA1-1FD7-4457-A483-15B195E87CBD}"/>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855C6597-D8D3-4732-A63D-7F786C14A5E8}"/>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455618BA-6212-44D9-B3B2-5C7C6D8272D8}"/>
              </a:ext>
            </a:extLst>
          </p:cNvPr>
          <p:cNvPicPr>
            <a:picLocks noChangeAspect="1"/>
          </p:cNvPicPr>
          <p:nvPr/>
        </p:nvPicPr>
        <p:blipFill>
          <a:blip r:embed="rId2"/>
          <a:stretch>
            <a:fillRect/>
          </a:stretch>
        </p:blipFill>
        <p:spPr>
          <a:xfrm>
            <a:off x="-115410" y="561252"/>
            <a:ext cx="9144000" cy="5886326"/>
          </a:xfrm>
          <a:prstGeom prst="rect">
            <a:avLst/>
          </a:prstGeom>
        </p:spPr>
      </p:pic>
    </p:spTree>
    <p:extLst>
      <p:ext uri="{BB962C8B-B14F-4D97-AF65-F5344CB8AC3E}">
        <p14:creationId xmlns:p14="http://schemas.microsoft.com/office/powerpoint/2010/main" val="1576794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72910BF-2DA6-448D-AD91-863191627F93}"/>
              </a:ext>
            </a:extLst>
          </p:cNvPr>
          <p:cNvSpPr>
            <a:spLocks noGrp="1"/>
          </p:cNvSpPr>
          <p:nvPr>
            <p:ph idx="1"/>
          </p:nvPr>
        </p:nvSpPr>
        <p:spPr/>
        <p:txBody>
          <a:bodyPr/>
          <a:lstStyle/>
          <a:p>
            <a:r>
              <a:rPr lang="en-US" altLang="zh-CN" dirty="0">
                <a:solidFill>
                  <a:srgbClr val="7030A0"/>
                </a:solidFill>
              </a:rPr>
              <a:t>Method 1: Use GA4 Real-Time Report View</a:t>
            </a:r>
          </a:p>
          <a:p>
            <a:r>
              <a:rPr lang="en-US" altLang="zh-CN" dirty="0">
                <a:solidFill>
                  <a:srgbClr val="7030A0"/>
                </a:solidFill>
              </a:rPr>
              <a:t>Method 2: Use the Google Tag Assistant website to do a test check</a:t>
            </a:r>
            <a:endParaRPr lang="zh-TW" altLang="en-US" dirty="0">
              <a:solidFill>
                <a:srgbClr val="7030A0"/>
              </a:solidFill>
            </a:endParaRPr>
          </a:p>
        </p:txBody>
      </p:sp>
      <p:sp>
        <p:nvSpPr>
          <p:cNvPr id="3" name="標題 2">
            <a:extLst>
              <a:ext uri="{FF2B5EF4-FFF2-40B4-BE49-F238E27FC236}">
                <a16:creationId xmlns:a16="http://schemas.microsoft.com/office/drawing/2014/main" id="{E737A0F8-5256-4413-8A28-4DEEFA86DBE7}"/>
              </a:ext>
            </a:extLst>
          </p:cNvPr>
          <p:cNvSpPr>
            <a:spLocks noGrp="1"/>
          </p:cNvSpPr>
          <p:nvPr>
            <p:ph type="title"/>
          </p:nvPr>
        </p:nvSpPr>
        <p:spPr/>
        <p:txBody>
          <a:bodyPr>
            <a:normAutofit fontScale="90000"/>
          </a:bodyPr>
          <a:lstStyle/>
          <a:p>
            <a:r>
              <a:rPr lang="en-US" altLang="zh-CN" dirty="0"/>
              <a:t>6. Check if the GA4 code is installed successfully?</a:t>
            </a:r>
            <a:endParaRPr lang="zh-TW" altLang="en-US" dirty="0"/>
          </a:p>
        </p:txBody>
      </p:sp>
    </p:spTree>
    <p:extLst>
      <p:ext uri="{BB962C8B-B14F-4D97-AF65-F5344CB8AC3E}">
        <p14:creationId xmlns:p14="http://schemas.microsoft.com/office/powerpoint/2010/main" val="1377551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70000" lnSpcReduction="20000"/>
          </a:bodyPr>
          <a:lstStyle/>
          <a:p>
            <a:r>
              <a:rPr lang="en-US" altLang="zh-CN" dirty="0">
                <a:solidFill>
                  <a:srgbClr val="7030A0"/>
                </a:solidFill>
              </a:rPr>
              <a:t>Method 1: Use GA4 Real-Time Report View</a:t>
            </a:r>
          </a:p>
          <a:p>
            <a:r>
              <a:rPr lang="zh-CN" altLang="en-US" dirty="0">
                <a:solidFill>
                  <a:schemeClr val="tx1">
                    <a:lumMod val="65000"/>
                  </a:schemeClr>
                </a:solidFill>
              </a:rPr>
              <a:t>方法</a:t>
            </a:r>
            <a:r>
              <a:rPr lang="en-US" altLang="zh-CN" dirty="0">
                <a:solidFill>
                  <a:schemeClr val="tx1">
                    <a:lumMod val="65000"/>
                  </a:schemeClr>
                </a:solidFill>
              </a:rPr>
              <a:t>2</a:t>
            </a:r>
            <a:r>
              <a:rPr lang="zh-CN" altLang="en-US" dirty="0">
                <a:solidFill>
                  <a:schemeClr val="tx1">
                    <a:lumMod val="65000"/>
                  </a:schemeClr>
                </a:solidFill>
              </a:rPr>
              <a:t>：使用</a:t>
            </a:r>
            <a:r>
              <a:rPr lang="en-US" altLang="zh-CN" dirty="0">
                <a:solidFill>
                  <a:schemeClr val="tx1">
                    <a:lumMod val="65000"/>
                  </a:schemeClr>
                </a:solidFill>
              </a:rPr>
              <a:t>Google Tag Assistant</a:t>
            </a:r>
            <a:r>
              <a:rPr lang="zh-CN" altLang="en-US" dirty="0">
                <a:solidFill>
                  <a:schemeClr val="tx1">
                    <a:lumMod val="65000"/>
                  </a:schemeClr>
                </a:solidFill>
              </a:rPr>
              <a:t>網站來做測試檢查</a:t>
            </a:r>
            <a:endParaRPr lang="zh-TW" altLang="en-US" dirty="0">
              <a:solidFill>
                <a:schemeClr val="tx1">
                  <a:lumMod val="65000"/>
                </a:schemeClr>
              </a:solidFill>
            </a:endParaRPr>
          </a:p>
        </p:txBody>
      </p:sp>
    </p:spTree>
    <p:extLst>
      <p:ext uri="{BB962C8B-B14F-4D97-AF65-F5344CB8AC3E}">
        <p14:creationId xmlns:p14="http://schemas.microsoft.com/office/powerpoint/2010/main" val="1749240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77553" y="1468222"/>
            <a:ext cx="8851037" cy="5121275"/>
          </a:xfrm>
        </p:spPr>
        <p:txBody>
          <a:bodyPr>
            <a:normAutofit/>
          </a:bodyPr>
          <a:lstStyle/>
          <a:p>
            <a:r>
              <a:rPr lang="en-US" altLang="zh-CN" sz="2800" dirty="0">
                <a:solidFill>
                  <a:srgbClr val="7030A0"/>
                </a:solidFill>
              </a:rPr>
              <a:t>Step 1: Go to the GA4 platform first</a:t>
            </a:r>
            <a:r>
              <a:rPr lang="zh-CN" altLang="en-US" sz="2800" dirty="0">
                <a:solidFill>
                  <a:srgbClr val="7030A0"/>
                </a:solidFill>
              </a:rPr>
              <a:t>：</a:t>
            </a:r>
            <a:endParaRPr lang="en-US" altLang="zh-CN" sz="2800" dirty="0">
              <a:solidFill>
                <a:srgbClr val="7030A0"/>
              </a:solidFill>
            </a:endParaRPr>
          </a:p>
          <a:p>
            <a:pPr lvl="1"/>
            <a:r>
              <a:rPr lang="en-US" altLang="zh-CN" sz="2000" dirty="0"/>
              <a:t>【</a:t>
            </a:r>
            <a:r>
              <a:rPr lang="zh-CN" altLang="en-US" sz="2000" dirty="0">
                <a:solidFill>
                  <a:srgbClr val="C00000"/>
                </a:solidFill>
              </a:rPr>
              <a:t>左上角</a:t>
            </a:r>
            <a:r>
              <a:rPr lang="en-US" altLang="zh-CN" sz="2000" dirty="0">
                <a:solidFill>
                  <a:srgbClr val="C00000"/>
                </a:solidFill>
              </a:rPr>
              <a:t>Menu</a:t>
            </a:r>
            <a:r>
              <a:rPr lang="zh-CN" altLang="en-US" sz="2000" dirty="0">
                <a:solidFill>
                  <a:srgbClr val="C00000"/>
                </a:solidFill>
              </a:rPr>
              <a:t>選單</a:t>
            </a:r>
            <a:r>
              <a:rPr lang="en-US" altLang="zh-CN" sz="2000" dirty="0"/>
              <a:t>】</a:t>
            </a:r>
            <a:r>
              <a:rPr lang="zh-TW" altLang="en-US" sz="1400" b="1" i="0" dirty="0">
                <a:solidFill>
                  <a:srgbClr val="000000"/>
                </a:solidFill>
                <a:effectLst/>
                <a:latin typeface="system-ui"/>
              </a:rPr>
              <a:t> ➜</a:t>
            </a:r>
            <a:r>
              <a:rPr lang="en-US" altLang="zh-CN" sz="2000" dirty="0"/>
              <a:t>【</a:t>
            </a:r>
            <a:r>
              <a:rPr lang="zh-CN" altLang="en-US" sz="2000" dirty="0">
                <a:solidFill>
                  <a:srgbClr val="C00000"/>
                </a:solidFill>
              </a:rPr>
              <a:t>報表</a:t>
            </a:r>
            <a:r>
              <a:rPr lang="en-US" altLang="zh-CN" sz="2000" dirty="0"/>
              <a:t>】</a:t>
            </a:r>
            <a:r>
              <a:rPr lang="zh-TW" altLang="en-US" sz="1400" b="1" i="0" dirty="0">
                <a:solidFill>
                  <a:srgbClr val="000000"/>
                </a:solidFill>
                <a:effectLst/>
                <a:latin typeface="system-ui"/>
              </a:rPr>
              <a:t> ➜</a:t>
            </a:r>
            <a:r>
              <a:rPr lang="en-US" altLang="zh-CN" sz="2000" dirty="0"/>
              <a:t>【</a:t>
            </a:r>
            <a:r>
              <a:rPr lang="zh-CN" altLang="en-US" sz="2000" dirty="0"/>
              <a:t>即時</a:t>
            </a:r>
            <a:r>
              <a:rPr lang="zh-CN" altLang="en-US" sz="2000" dirty="0">
                <a:solidFill>
                  <a:srgbClr val="C00000"/>
                </a:solidFill>
              </a:rPr>
              <a:t>報表</a:t>
            </a:r>
            <a:r>
              <a:rPr lang="en-US" altLang="zh-CN" sz="2000" dirty="0"/>
              <a:t>】</a:t>
            </a:r>
            <a:r>
              <a:rPr lang="zh-TW" altLang="en-US" sz="2000" b="1" i="0" dirty="0">
                <a:solidFill>
                  <a:srgbClr val="000000"/>
                </a:solidFill>
                <a:effectLst/>
                <a:latin typeface="system-ui"/>
              </a:rPr>
              <a:t>➜</a:t>
            </a:r>
            <a:r>
              <a:rPr lang="zh-CN" altLang="en-US" sz="2000" b="1" i="0" dirty="0">
                <a:solidFill>
                  <a:srgbClr val="000000"/>
                </a:solidFill>
                <a:effectLst/>
                <a:latin typeface="system-ui"/>
              </a:rPr>
              <a:t>目前</a:t>
            </a:r>
            <a:r>
              <a:rPr lang="en-US" altLang="zh-CN" sz="2000" b="1" i="0" dirty="0">
                <a:solidFill>
                  <a:srgbClr val="000000"/>
                </a:solidFill>
                <a:effectLst/>
                <a:latin typeface="system-ui"/>
              </a:rPr>
              <a:t>30</a:t>
            </a:r>
            <a:r>
              <a:rPr lang="zh-CN" altLang="en-US" sz="2000" b="1" i="0" dirty="0">
                <a:solidFill>
                  <a:srgbClr val="000000"/>
                </a:solidFill>
                <a:effectLst/>
                <a:latin typeface="system-ui"/>
              </a:rPr>
              <a:t>分鐘內</a:t>
            </a:r>
            <a:r>
              <a:rPr lang="en-US" altLang="zh-CN" sz="2000" b="1" i="0" dirty="0">
                <a:solidFill>
                  <a:srgbClr val="000000"/>
                </a:solidFill>
                <a:effectLst/>
                <a:latin typeface="system-ui"/>
              </a:rPr>
              <a:t>0</a:t>
            </a:r>
            <a:r>
              <a:rPr lang="zh-CN" altLang="en-US" sz="2000" b="1" i="0" dirty="0">
                <a:solidFill>
                  <a:srgbClr val="000000"/>
                </a:solidFill>
                <a:effectLst/>
                <a:latin typeface="system-ui"/>
              </a:rPr>
              <a:t>人</a:t>
            </a:r>
            <a:endParaRPr lang="zh-TW" altLang="en-US" sz="2000" dirty="0"/>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fontScale="90000"/>
          </a:bodyPr>
          <a:lstStyle/>
          <a:p>
            <a:r>
              <a:rPr lang="en-US" altLang="zh-CN" dirty="0"/>
              <a:t>Method 1: Use GA4 Real-Time Report View</a:t>
            </a:r>
            <a:endParaRPr lang="zh-TW" altLang="en-US" dirty="0"/>
          </a:p>
        </p:txBody>
      </p:sp>
      <p:pic>
        <p:nvPicPr>
          <p:cNvPr id="5" name="圖片 4">
            <a:extLst>
              <a:ext uri="{FF2B5EF4-FFF2-40B4-BE49-F238E27FC236}">
                <a16:creationId xmlns:a16="http://schemas.microsoft.com/office/drawing/2014/main" id="{E54A6B49-BFFD-46E0-8863-32CF0F83B7EE}"/>
              </a:ext>
            </a:extLst>
          </p:cNvPr>
          <p:cNvPicPr>
            <a:picLocks noChangeAspect="1"/>
          </p:cNvPicPr>
          <p:nvPr/>
        </p:nvPicPr>
        <p:blipFill>
          <a:blip r:embed="rId2"/>
          <a:stretch>
            <a:fillRect/>
          </a:stretch>
        </p:blipFill>
        <p:spPr>
          <a:xfrm>
            <a:off x="-115410" y="2459749"/>
            <a:ext cx="9144000" cy="4653419"/>
          </a:xfrm>
          <a:prstGeom prst="rect">
            <a:avLst/>
          </a:prstGeom>
        </p:spPr>
      </p:pic>
    </p:spTree>
    <p:extLst>
      <p:ext uri="{BB962C8B-B14F-4D97-AF65-F5344CB8AC3E}">
        <p14:creationId xmlns:p14="http://schemas.microsoft.com/office/powerpoint/2010/main" val="18990251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 y="1600200"/>
            <a:ext cx="9028590" cy="5121275"/>
          </a:xfrm>
        </p:spPr>
        <p:txBody>
          <a:bodyPr>
            <a:normAutofit/>
          </a:bodyPr>
          <a:lstStyle/>
          <a:p>
            <a:r>
              <a:rPr lang="en-US" altLang="zh-CN" sz="3600" dirty="0">
                <a:solidFill>
                  <a:srgbClr val="7030A0"/>
                </a:solidFill>
              </a:rPr>
              <a:t>Step 2: Go to the website in Example 4</a:t>
            </a:r>
            <a:r>
              <a:rPr lang="zh-CN" altLang="en-US" sz="3600" dirty="0">
                <a:solidFill>
                  <a:srgbClr val="7030A0"/>
                </a:solidFill>
              </a:rPr>
              <a:t>：</a:t>
            </a:r>
            <a:endParaRPr lang="en-US" altLang="zh-CN" sz="3600" dirty="0">
              <a:solidFill>
                <a:srgbClr val="7030A0"/>
              </a:solidFill>
            </a:endParaRPr>
          </a:p>
          <a:p>
            <a:pPr lvl="1"/>
            <a:r>
              <a:rPr lang="en-US" altLang="zh-CN" dirty="0">
                <a:hlinkClick r:id="rId2"/>
              </a:rPr>
              <a:t>ccwntut.github.io/hw3</a:t>
            </a:r>
            <a:endParaRPr lang="en-US" altLang="zh-CN" dirty="0"/>
          </a:p>
          <a:p>
            <a:pPr lvl="1"/>
            <a:r>
              <a:rPr lang="zh-CN" altLang="en-US" dirty="0"/>
              <a:t>做</a:t>
            </a:r>
            <a:r>
              <a:rPr lang="en-US" altLang="zh-CN" dirty="0"/>
              <a:t>【</a:t>
            </a:r>
            <a:r>
              <a:rPr lang="zh-CN" altLang="en-US" dirty="0">
                <a:solidFill>
                  <a:srgbClr val="C00000"/>
                </a:solidFill>
              </a:rPr>
              <a:t>網頁瀏覽</a:t>
            </a:r>
            <a:r>
              <a:rPr lang="en-US" altLang="zh-CN" dirty="0"/>
              <a:t>】</a:t>
            </a:r>
            <a:r>
              <a:rPr lang="zh-CN" altLang="en-US" dirty="0"/>
              <a:t>動作</a:t>
            </a:r>
            <a:endParaRPr lang="en-US" altLang="zh-CN" dirty="0"/>
          </a:p>
          <a:p>
            <a:pPr lvl="1"/>
            <a:r>
              <a:rPr lang="en-US" altLang="zh-CN" dirty="0"/>
              <a:t>【</a:t>
            </a:r>
            <a:r>
              <a:rPr lang="zh-CN" altLang="en-US" dirty="0">
                <a:solidFill>
                  <a:srgbClr val="C00000"/>
                </a:solidFill>
              </a:rPr>
              <a:t>按鈕點擊</a:t>
            </a:r>
            <a:r>
              <a:rPr lang="en-US" altLang="zh-CN" dirty="0"/>
              <a:t>】</a:t>
            </a:r>
            <a:r>
              <a:rPr lang="zh-CN" altLang="en-US" dirty="0"/>
              <a:t>動作</a:t>
            </a:r>
            <a:endParaRPr lang="en-US" altLang="zh-CN" dirty="0"/>
          </a:p>
          <a:p>
            <a:pPr lvl="1"/>
            <a:r>
              <a:rPr lang="zh-CN" altLang="en-US" dirty="0">
                <a:solidFill>
                  <a:srgbClr val="C00000"/>
                </a:solidFill>
              </a:rPr>
              <a:t>早期的</a:t>
            </a:r>
            <a:r>
              <a:rPr lang="en-US" altLang="zh-CN" dirty="0">
                <a:solidFill>
                  <a:srgbClr val="C00000"/>
                </a:solidFill>
              </a:rPr>
              <a:t>GA</a:t>
            </a:r>
            <a:r>
              <a:rPr lang="zh-CN" altLang="en-US" dirty="0"/>
              <a:t>，網頁瀏覽</a:t>
            </a:r>
            <a:r>
              <a:rPr lang="en-US" altLang="zh-CN" dirty="0"/>
              <a:t>/</a:t>
            </a:r>
            <a:r>
              <a:rPr lang="zh-CN" altLang="en-US" dirty="0"/>
              <a:t>點擊後，</a:t>
            </a:r>
            <a:r>
              <a:rPr lang="zh-CN" altLang="en-US" dirty="0">
                <a:solidFill>
                  <a:srgbClr val="C00000"/>
                </a:solidFill>
              </a:rPr>
              <a:t>要等</a:t>
            </a:r>
            <a:r>
              <a:rPr lang="en-US" altLang="zh-CN" dirty="0">
                <a:solidFill>
                  <a:srgbClr val="C00000"/>
                </a:solidFill>
              </a:rPr>
              <a:t>5</a:t>
            </a:r>
            <a:r>
              <a:rPr lang="zh-CN" altLang="en-US" dirty="0">
                <a:solidFill>
                  <a:srgbClr val="C00000"/>
                </a:solidFill>
              </a:rPr>
              <a:t>分鐘，</a:t>
            </a:r>
            <a:r>
              <a:rPr lang="en-US" altLang="zh-CN" dirty="0">
                <a:solidFill>
                  <a:srgbClr val="C00000"/>
                </a:solidFill>
              </a:rPr>
              <a:t>GA4</a:t>
            </a:r>
            <a:r>
              <a:rPr lang="zh-CN" altLang="en-US" dirty="0">
                <a:solidFill>
                  <a:srgbClr val="C00000"/>
                </a:solidFill>
              </a:rPr>
              <a:t>才會顯示數據</a:t>
            </a:r>
            <a:endParaRPr lang="zh-TW" altLang="en-US" dirty="0">
              <a:solidFill>
                <a:srgbClr val="C00000"/>
              </a:solidFill>
            </a:endParaRPr>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fontScale="90000"/>
          </a:bodyPr>
          <a:lstStyle/>
          <a:p>
            <a:r>
              <a:rPr lang="en-US" altLang="zh-CN" dirty="0"/>
              <a:t>Method 1: Use GA4 Real-Time Report View</a:t>
            </a:r>
            <a:endParaRPr lang="zh-TW" altLang="en-US" dirty="0"/>
          </a:p>
        </p:txBody>
      </p:sp>
    </p:spTree>
    <p:extLst>
      <p:ext uri="{BB962C8B-B14F-4D97-AF65-F5344CB8AC3E}">
        <p14:creationId xmlns:p14="http://schemas.microsoft.com/office/powerpoint/2010/main" val="674323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49ED52F-1719-49A4-8798-561DAFED22F5}"/>
              </a:ext>
            </a:extLst>
          </p:cNvPr>
          <p:cNvSpPr>
            <a:spLocks noGrp="1"/>
          </p:cNvSpPr>
          <p:nvPr>
            <p:ph idx="1"/>
          </p:nvPr>
        </p:nvSpPr>
        <p:spPr>
          <a:xfrm>
            <a:off x="177553" y="1468222"/>
            <a:ext cx="8851037" cy="5121275"/>
          </a:xfrm>
        </p:spPr>
        <p:txBody>
          <a:bodyPr>
            <a:normAutofit/>
          </a:bodyPr>
          <a:lstStyle/>
          <a:p>
            <a:endParaRPr lang="zh-TW" altLang="en-US" sz="2000" dirty="0"/>
          </a:p>
        </p:txBody>
      </p:sp>
      <p:sp>
        <p:nvSpPr>
          <p:cNvPr id="3" name="標題 2">
            <a:extLst>
              <a:ext uri="{FF2B5EF4-FFF2-40B4-BE49-F238E27FC236}">
                <a16:creationId xmlns:a16="http://schemas.microsoft.com/office/drawing/2014/main" id="{FB569FC8-C044-46CF-9CAE-D6E75B9D297D}"/>
              </a:ext>
            </a:extLst>
          </p:cNvPr>
          <p:cNvSpPr>
            <a:spLocks noGrp="1"/>
          </p:cNvSpPr>
          <p:nvPr>
            <p:ph type="title"/>
          </p:nvPr>
        </p:nvSpPr>
        <p:spPr/>
        <p:txBody>
          <a:bodyPr>
            <a:normAutofit/>
          </a:bodyPr>
          <a:lstStyle/>
          <a:p>
            <a:r>
              <a:rPr lang="en-US" altLang="zh-CN" sz="4000" dirty="0">
                <a:solidFill>
                  <a:srgbClr val="7030A0"/>
                </a:solidFill>
              </a:rPr>
              <a:t>Step 3: Back to the GA4 platform:</a:t>
            </a:r>
            <a:br>
              <a:rPr lang="en-US" altLang="zh-CN" sz="4000" dirty="0">
                <a:solidFill>
                  <a:srgbClr val="7030A0"/>
                </a:solidFill>
              </a:rPr>
            </a:br>
            <a:r>
              <a:rPr lang="en-US" altLang="zh-CN" sz="3200" dirty="0"/>
              <a:t>【</a:t>
            </a:r>
            <a:r>
              <a:rPr lang="zh-CN" altLang="en-US" sz="3200" dirty="0">
                <a:solidFill>
                  <a:srgbClr val="C00000"/>
                </a:solidFill>
              </a:rPr>
              <a:t>左上角</a:t>
            </a:r>
            <a:r>
              <a:rPr lang="en-US" altLang="zh-CN" sz="3200" dirty="0">
                <a:solidFill>
                  <a:srgbClr val="C00000"/>
                </a:solidFill>
              </a:rPr>
              <a:t>Menu</a:t>
            </a:r>
            <a:r>
              <a:rPr lang="zh-CN" altLang="en-US" sz="3200" dirty="0">
                <a:solidFill>
                  <a:srgbClr val="C00000"/>
                </a:solidFill>
              </a:rPr>
              <a:t>選單</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solidFill>
                  <a:srgbClr val="C00000"/>
                </a:solidFill>
              </a:rPr>
              <a:t>報表</a:t>
            </a:r>
            <a:r>
              <a:rPr lang="en-US" altLang="zh-CN" sz="3200" dirty="0"/>
              <a:t>】</a:t>
            </a:r>
            <a:r>
              <a:rPr lang="zh-TW" altLang="en-US" sz="2000" b="1" i="0" dirty="0">
                <a:solidFill>
                  <a:srgbClr val="000000"/>
                </a:solidFill>
                <a:effectLst/>
                <a:latin typeface="system-ui"/>
              </a:rPr>
              <a:t> ➜</a:t>
            </a:r>
            <a:r>
              <a:rPr lang="en-US" altLang="zh-CN" sz="3200" dirty="0"/>
              <a:t>【</a:t>
            </a:r>
            <a:r>
              <a:rPr lang="zh-CN" altLang="en-US" sz="3200" dirty="0"/>
              <a:t>即時</a:t>
            </a:r>
            <a:r>
              <a:rPr lang="zh-CN" altLang="en-US" sz="3200" dirty="0">
                <a:solidFill>
                  <a:srgbClr val="C00000"/>
                </a:solidFill>
              </a:rPr>
              <a:t>報表</a:t>
            </a:r>
            <a:r>
              <a:rPr lang="en-US" altLang="zh-CN" sz="3200" dirty="0"/>
              <a:t>】</a:t>
            </a:r>
            <a:endParaRPr lang="zh-TW" altLang="en-US" sz="3200" dirty="0"/>
          </a:p>
        </p:txBody>
      </p:sp>
      <p:pic>
        <p:nvPicPr>
          <p:cNvPr id="5" name="圖片 4">
            <a:extLst>
              <a:ext uri="{FF2B5EF4-FFF2-40B4-BE49-F238E27FC236}">
                <a16:creationId xmlns:a16="http://schemas.microsoft.com/office/drawing/2014/main" id="{1F2E9632-BF83-4F26-8FEF-6E3C9459F526}"/>
              </a:ext>
            </a:extLst>
          </p:cNvPr>
          <p:cNvPicPr>
            <a:picLocks noChangeAspect="1"/>
          </p:cNvPicPr>
          <p:nvPr/>
        </p:nvPicPr>
        <p:blipFill>
          <a:blip r:embed="rId2"/>
          <a:stretch>
            <a:fillRect/>
          </a:stretch>
        </p:blipFill>
        <p:spPr>
          <a:xfrm>
            <a:off x="31071" y="1468222"/>
            <a:ext cx="9144000" cy="5036569"/>
          </a:xfrm>
          <a:prstGeom prst="rect">
            <a:avLst/>
          </a:prstGeom>
        </p:spPr>
      </p:pic>
    </p:spTree>
    <p:extLst>
      <p:ext uri="{BB962C8B-B14F-4D97-AF65-F5344CB8AC3E}">
        <p14:creationId xmlns:p14="http://schemas.microsoft.com/office/powerpoint/2010/main" val="2329283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fontScale="70000" lnSpcReduction="20000"/>
          </a:bodyPr>
          <a:lstStyle/>
          <a:p>
            <a:r>
              <a:rPr lang="zh-CN" altLang="en-US" dirty="0">
                <a:solidFill>
                  <a:schemeClr val="tx1">
                    <a:lumMod val="65000"/>
                  </a:schemeClr>
                </a:solidFill>
              </a:rPr>
              <a:t>方法</a:t>
            </a:r>
            <a:r>
              <a:rPr lang="en-US" altLang="zh-CN" dirty="0">
                <a:solidFill>
                  <a:schemeClr val="tx1">
                    <a:lumMod val="65000"/>
                  </a:schemeClr>
                </a:solidFill>
              </a:rPr>
              <a:t>1</a:t>
            </a:r>
            <a:r>
              <a:rPr lang="zh-CN" altLang="en-US" dirty="0">
                <a:solidFill>
                  <a:schemeClr val="tx1">
                    <a:lumMod val="65000"/>
                  </a:schemeClr>
                </a:solidFill>
              </a:rPr>
              <a:t>：使用</a:t>
            </a:r>
            <a:r>
              <a:rPr lang="en-US" altLang="zh-CN" dirty="0">
                <a:solidFill>
                  <a:schemeClr val="tx1">
                    <a:lumMod val="65000"/>
                  </a:schemeClr>
                </a:solidFill>
              </a:rPr>
              <a:t>GA4 </a:t>
            </a:r>
            <a:r>
              <a:rPr lang="zh-CN" altLang="en-US" dirty="0">
                <a:solidFill>
                  <a:schemeClr val="tx1">
                    <a:lumMod val="65000"/>
                  </a:schemeClr>
                </a:solidFill>
              </a:rPr>
              <a:t>即時報表檢視</a:t>
            </a:r>
            <a:endParaRPr lang="en-US" altLang="zh-CN" dirty="0">
              <a:solidFill>
                <a:schemeClr val="tx1">
                  <a:lumMod val="65000"/>
                </a:schemeClr>
              </a:solidFill>
            </a:endParaRPr>
          </a:p>
          <a:p>
            <a:r>
              <a:rPr lang="en-US" altLang="zh-CN" dirty="0">
                <a:solidFill>
                  <a:srgbClr val="7030A0"/>
                </a:solidFill>
              </a:rPr>
              <a:t>Method 2: Use the Google Tag Assistant website to do a test check</a:t>
            </a:r>
            <a:endParaRPr lang="zh-TW" altLang="en-US" dirty="0">
              <a:solidFill>
                <a:srgbClr val="7030A0"/>
              </a:solidFill>
            </a:endParaRPr>
          </a:p>
        </p:txBody>
      </p:sp>
    </p:spTree>
    <p:extLst>
      <p:ext uri="{BB962C8B-B14F-4D97-AF65-F5344CB8AC3E}">
        <p14:creationId xmlns:p14="http://schemas.microsoft.com/office/powerpoint/2010/main" val="2608133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D0AF2AB-9875-4949-AA71-3996F24D388C}"/>
              </a:ext>
            </a:extLst>
          </p:cNvPr>
          <p:cNvSpPr>
            <a:spLocks noGrp="1"/>
          </p:cNvSpPr>
          <p:nvPr>
            <p:ph idx="1"/>
          </p:nvPr>
        </p:nvSpPr>
        <p:spPr/>
        <p:txBody>
          <a:bodyPr/>
          <a:lstStyle/>
          <a:p>
            <a:r>
              <a:rPr lang="en-US" altLang="zh-CN" sz="2800" dirty="0"/>
              <a:t>1. Go to the Google search engine and type:</a:t>
            </a:r>
          </a:p>
          <a:p>
            <a:r>
              <a:rPr lang="en-US" altLang="zh-CN" sz="3200" dirty="0"/>
              <a:t>Google Tag Assistant</a:t>
            </a:r>
          </a:p>
          <a:p>
            <a:pPr lvl="1"/>
            <a:r>
              <a:rPr lang="en-US" altLang="zh-CN" dirty="0">
                <a:solidFill>
                  <a:srgbClr val="C00000"/>
                </a:solidFill>
                <a:highlight>
                  <a:srgbClr val="FFFF00"/>
                </a:highlight>
              </a:rPr>
              <a:t>Add Domain</a:t>
            </a:r>
          </a:p>
          <a:p>
            <a:pPr lvl="1"/>
            <a:endParaRPr lang="zh-TW" altLang="en-US" dirty="0"/>
          </a:p>
        </p:txBody>
      </p:sp>
      <p:sp>
        <p:nvSpPr>
          <p:cNvPr id="3" name="標題 2">
            <a:extLst>
              <a:ext uri="{FF2B5EF4-FFF2-40B4-BE49-F238E27FC236}">
                <a16:creationId xmlns:a16="http://schemas.microsoft.com/office/drawing/2014/main" id="{4A3DD32F-D561-47A3-BE4F-5C681704C01D}"/>
              </a:ext>
            </a:extLst>
          </p:cNvPr>
          <p:cNvSpPr>
            <a:spLocks noGrp="1"/>
          </p:cNvSpPr>
          <p:nvPr>
            <p:ph type="title"/>
          </p:nvPr>
        </p:nvSpPr>
        <p:spPr/>
        <p:txBody>
          <a:bodyPr>
            <a:normAutofit fontScale="90000"/>
          </a:bodyPr>
          <a:lstStyle/>
          <a:p>
            <a:r>
              <a:rPr lang="en-US" altLang="zh-CN" sz="4000" dirty="0"/>
              <a:t>Method 2: Use the Google Tag Assistant website to do a test check</a:t>
            </a:r>
            <a:endParaRPr lang="zh-TW" altLang="en-US" dirty="0"/>
          </a:p>
        </p:txBody>
      </p:sp>
      <p:pic>
        <p:nvPicPr>
          <p:cNvPr id="5" name="圖片 4">
            <a:extLst>
              <a:ext uri="{FF2B5EF4-FFF2-40B4-BE49-F238E27FC236}">
                <a16:creationId xmlns:a16="http://schemas.microsoft.com/office/drawing/2014/main" id="{40FCE5A1-EBF8-41C9-B5F9-0E269814C157}"/>
              </a:ext>
            </a:extLst>
          </p:cNvPr>
          <p:cNvPicPr>
            <a:picLocks noChangeAspect="1"/>
          </p:cNvPicPr>
          <p:nvPr/>
        </p:nvPicPr>
        <p:blipFill>
          <a:blip r:embed="rId2"/>
          <a:stretch>
            <a:fillRect/>
          </a:stretch>
        </p:blipFill>
        <p:spPr>
          <a:xfrm>
            <a:off x="5932849" y="2313989"/>
            <a:ext cx="3033598" cy="1115011"/>
          </a:xfrm>
          <a:prstGeom prst="rect">
            <a:avLst/>
          </a:prstGeom>
        </p:spPr>
      </p:pic>
      <p:pic>
        <p:nvPicPr>
          <p:cNvPr id="9" name="圖片 8">
            <a:extLst>
              <a:ext uri="{FF2B5EF4-FFF2-40B4-BE49-F238E27FC236}">
                <a16:creationId xmlns:a16="http://schemas.microsoft.com/office/drawing/2014/main" id="{397EF732-9F3B-4803-9975-4BBCB6AD576B}"/>
              </a:ext>
            </a:extLst>
          </p:cNvPr>
          <p:cNvPicPr>
            <a:picLocks noChangeAspect="1"/>
          </p:cNvPicPr>
          <p:nvPr/>
        </p:nvPicPr>
        <p:blipFill>
          <a:blip r:embed="rId3"/>
          <a:stretch>
            <a:fillRect/>
          </a:stretch>
        </p:blipFill>
        <p:spPr>
          <a:xfrm>
            <a:off x="0" y="3812913"/>
            <a:ext cx="9144000" cy="2524648"/>
          </a:xfrm>
          <a:prstGeom prst="rect">
            <a:avLst/>
          </a:prstGeom>
        </p:spPr>
      </p:pic>
    </p:spTree>
    <p:extLst>
      <p:ext uri="{BB962C8B-B14F-4D97-AF65-F5344CB8AC3E}">
        <p14:creationId xmlns:p14="http://schemas.microsoft.com/office/powerpoint/2010/main" val="1490065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D0AF2AB-9875-4949-AA71-3996F24D388C}"/>
              </a:ext>
            </a:extLst>
          </p:cNvPr>
          <p:cNvSpPr>
            <a:spLocks noGrp="1"/>
          </p:cNvSpPr>
          <p:nvPr>
            <p:ph idx="1"/>
          </p:nvPr>
        </p:nvSpPr>
        <p:spPr/>
        <p:txBody>
          <a:bodyPr/>
          <a:lstStyle/>
          <a:p>
            <a:r>
              <a:rPr lang="en-US" altLang="zh-CN" sz="3200" dirty="0">
                <a:solidFill>
                  <a:srgbClr val="C00000"/>
                </a:solidFill>
                <a:highlight>
                  <a:srgbClr val="FFFF00"/>
                </a:highlight>
              </a:rPr>
              <a:t>Add Domain</a:t>
            </a:r>
          </a:p>
          <a:p>
            <a:pPr lvl="1"/>
            <a:r>
              <a:rPr lang="en-US" altLang="zh-CN" dirty="0">
                <a:solidFill>
                  <a:srgbClr val="C00000"/>
                </a:solidFill>
              </a:rPr>
              <a:t>https://ccwntut.github.io/hw3</a:t>
            </a:r>
            <a:endParaRPr lang="en-US" altLang="zh-CN" dirty="0">
              <a:solidFill>
                <a:srgbClr val="C00000"/>
              </a:solidFill>
              <a:highlight>
                <a:srgbClr val="FFFF00"/>
              </a:highlight>
            </a:endParaRPr>
          </a:p>
          <a:p>
            <a:pPr lvl="1"/>
            <a:endParaRPr lang="zh-TW" altLang="en-US" dirty="0"/>
          </a:p>
        </p:txBody>
      </p:sp>
      <p:sp>
        <p:nvSpPr>
          <p:cNvPr id="3" name="標題 2">
            <a:extLst>
              <a:ext uri="{FF2B5EF4-FFF2-40B4-BE49-F238E27FC236}">
                <a16:creationId xmlns:a16="http://schemas.microsoft.com/office/drawing/2014/main" id="{4A3DD32F-D561-47A3-BE4F-5C681704C01D}"/>
              </a:ext>
            </a:extLst>
          </p:cNvPr>
          <p:cNvSpPr>
            <a:spLocks noGrp="1"/>
          </p:cNvSpPr>
          <p:nvPr>
            <p:ph type="title"/>
          </p:nvPr>
        </p:nvSpPr>
        <p:spPr/>
        <p:txBody>
          <a:bodyPr>
            <a:normAutofit fontScale="90000"/>
          </a:bodyPr>
          <a:lstStyle/>
          <a:p>
            <a:r>
              <a:rPr lang="en-US" altLang="zh-CN" sz="4000" dirty="0"/>
              <a:t>Method 2: Use the Google Tag Assistant website to do a test check</a:t>
            </a:r>
            <a:endParaRPr lang="zh-TW" altLang="en-US" dirty="0"/>
          </a:p>
        </p:txBody>
      </p:sp>
      <p:pic>
        <p:nvPicPr>
          <p:cNvPr id="5" name="圖片 4">
            <a:extLst>
              <a:ext uri="{FF2B5EF4-FFF2-40B4-BE49-F238E27FC236}">
                <a16:creationId xmlns:a16="http://schemas.microsoft.com/office/drawing/2014/main" id="{8F38B90C-BEC5-40C6-8FE0-64A9D33F78EE}"/>
              </a:ext>
            </a:extLst>
          </p:cNvPr>
          <p:cNvPicPr>
            <a:picLocks noChangeAspect="1"/>
          </p:cNvPicPr>
          <p:nvPr/>
        </p:nvPicPr>
        <p:blipFill>
          <a:blip r:embed="rId2"/>
          <a:stretch>
            <a:fillRect/>
          </a:stretch>
        </p:blipFill>
        <p:spPr>
          <a:xfrm>
            <a:off x="1225484" y="2944683"/>
            <a:ext cx="5674579" cy="3760917"/>
          </a:xfrm>
          <a:prstGeom prst="rect">
            <a:avLst/>
          </a:prstGeom>
        </p:spPr>
      </p:pic>
    </p:spTree>
    <p:extLst>
      <p:ext uri="{BB962C8B-B14F-4D97-AF65-F5344CB8AC3E}">
        <p14:creationId xmlns:p14="http://schemas.microsoft.com/office/powerpoint/2010/main" val="2815871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9A409A2-801D-48CE-9111-99DF5CA0EA11}"/>
              </a:ext>
            </a:extLst>
          </p:cNvPr>
          <p:cNvSpPr>
            <a:spLocks noGrp="1"/>
          </p:cNvSpPr>
          <p:nvPr>
            <p:ph idx="1"/>
          </p:nvPr>
        </p:nvSpPr>
        <p:spPr/>
        <p:txBody>
          <a:bodyPr/>
          <a:lstStyle/>
          <a:p>
            <a:r>
              <a:rPr lang="en-US" altLang="zh-TW" dirty="0"/>
              <a:t>Tag </a:t>
            </a:r>
            <a:r>
              <a:rPr lang="en-US" altLang="zh-TW" dirty="0" err="1"/>
              <a:t>Asistant</a:t>
            </a:r>
            <a:r>
              <a:rPr lang="zh-CN" altLang="en-US" dirty="0">
                <a:solidFill>
                  <a:srgbClr val="C00000"/>
                </a:solidFill>
              </a:rPr>
              <a:t>不可以</a:t>
            </a:r>
            <a:r>
              <a:rPr lang="en-US" altLang="zh-CN" dirty="0">
                <a:solidFill>
                  <a:srgbClr val="C00000"/>
                </a:solidFill>
              </a:rPr>
              <a:t>【</a:t>
            </a:r>
            <a:r>
              <a:rPr lang="zh-CN" altLang="en-US" dirty="0">
                <a:solidFill>
                  <a:srgbClr val="C00000"/>
                </a:solidFill>
              </a:rPr>
              <a:t>關閉</a:t>
            </a:r>
            <a:r>
              <a:rPr lang="en-US" altLang="zh-CN" dirty="0">
                <a:solidFill>
                  <a:srgbClr val="C00000"/>
                </a:solidFill>
              </a:rPr>
              <a:t>/</a:t>
            </a:r>
            <a:r>
              <a:rPr lang="zh-CN" altLang="en-US" dirty="0">
                <a:solidFill>
                  <a:srgbClr val="C00000"/>
                </a:solidFill>
              </a:rPr>
              <a:t>或</a:t>
            </a:r>
            <a:r>
              <a:rPr lang="en-US" altLang="zh-CN" dirty="0">
                <a:solidFill>
                  <a:srgbClr val="C00000"/>
                </a:solidFill>
              </a:rPr>
              <a:t>Finish</a:t>
            </a:r>
            <a:r>
              <a:rPr lang="en-US" altLang="zh-CN" dirty="0"/>
              <a:t>】</a:t>
            </a:r>
            <a:endParaRPr lang="zh-TW" altLang="en-US" dirty="0"/>
          </a:p>
        </p:txBody>
      </p:sp>
      <p:sp>
        <p:nvSpPr>
          <p:cNvPr id="3" name="標題 2">
            <a:extLst>
              <a:ext uri="{FF2B5EF4-FFF2-40B4-BE49-F238E27FC236}">
                <a16:creationId xmlns:a16="http://schemas.microsoft.com/office/drawing/2014/main" id="{530DCCDA-55BC-40BB-8468-D179DFB974BF}"/>
              </a:ext>
            </a:extLst>
          </p:cNvPr>
          <p:cNvSpPr>
            <a:spLocks noGrp="1"/>
          </p:cNvSpPr>
          <p:nvPr>
            <p:ph type="title"/>
          </p:nvPr>
        </p:nvSpPr>
        <p:spPr/>
        <p:txBody>
          <a:bodyPr>
            <a:noAutofit/>
          </a:bodyPr>
          <a:lstStyle/>
          <a:p>
            <a:r>
              <a:rPr lang="en-US" altLang="zh-CN" sz="3200" dirty="0"/>
              <a:t>Domain </a:t>
            </a:r>
            <a:r>
              <a:rPr lang="en-US" altLang="zh-CN" sz="3200" dirty="0">
                <a:sym typeface="Wingdings" panose="05000000000000000000" pitchFamily="2" charset="2"/>
              </a:rPr>
              <a:t> Google Tag Assistant </a:t>
            </a:r>
            <a:r>
              <a:rPr lang="zh-CN" altLang="en-US" sz="3200" dirty="0">
                <a:sym typeface="Wingdings" panose="05000000000000000000" pitchFamily="2" charset="2"/>
              </a:rPr>
              <a:t>已經連線</a:t>
            </a:r>
            <a:endParaRPr lang="zh-TW" altLang="en-US" sz="3200" dirty="0"/>
          </a:p>
        </p:txBody>
      </p:sp>
      <p:pic>
        <p:nvPicPr>
          <p:cNvPr id="5" name="圖片 4">
            <a:extLst>
              <a:ext uri="{FF2B5EF4-FFF2-40B4-BE49-F238E27FC236}">
                <a16:creationId xmlns:a16="http://schemas.microsoft.com/office/drawing/2014/main" id="{5C4BFA5C-B9EC-4E1E-B16A-263E47AEC25C}"/>
              </a:ext>
            </a:extLst>
          </p:cNvPr>
          <p:cNvPicPr>
            <a:picLocks noChangeAspect="1"/>
          </p:cNvPicPr>
          <p:nvPr/>
        </p:nvPicPr>
        <p:blipFill>
          <a:blip r:embed="rId2"/>
          <a:stretch>
            <a:fillRect/>
          </a:stretch>
        </p:blipFill>
        <p:spPr>
          <a:xfrm>
            <a:off x="31071" y="2265316"/>
            <a:ext cx="9144000" cy="4638721"/>
          </a:xfrm>
          <a:prstGeom prst="rect">
            <a:avLst/>
          </a:prstGeom>
        </p:spPr>
      </p:pic>
    </p:spTree>
    <p:extLst>
      <p:ext uri="{BB962C8B-B14F-4D97-AF65-F5344CB8AC3E}">
        <p14:creationId xmlns:p14="http://schemas.microsoft.com/office/powerpoint/2010/main" val="56442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a:xfrm>
            <a:off x="412766" y="442606"/>
            <a:ext cx="8495931" cy="3827735"/>
          </a:xfrm>
        </p:spPr>
        <p:txBody>
          <a:bodyPr>
            <a:normAutofit/>
          </a:bodyPr>
          <a:lstStyle/>
          <a:p>
            <a:pPr algn="l"/>
            <a:r>
              <a:rPr lang="en-US" altLang="zh-TW" sz="4800" u="sng" dirty="0"/>
              <a:t>☎ Important Concepts:</a:t>
            </a:r>
          </a:p>
          <a:p>
            <a:pPr algn="l"/>
            <a:r>
              <a:rPr lang="en-US" altLang="zh-TW" sz="4800" u="sng" dirty="0"/>
              <a:t>
</a:t>
            </a:r>
            <a:r>
              <a:rPr lang="en-US" altLang="zh-TW" sz="4800" dirty="0"/>
              <a:t>2. The overall structure of the GA account</a:t>
            </a:r>
            <a:endParaRPr lang="zh-TW" altLang="en-US" dirty="0"/>
          </a:p>
        </p:txBody>
      </p:sp>
    </p:spTree>
    <p:extLst>
      <p:ext uri="{BB962C8B-B14F-4D97-AF65-F5344CB8AC3E}">
        <p14:creationId xmlns:p14="http://schemas.microsoft.com/office/powerpoint/2010/main" val="3132872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D65EEB3-5376-4C98-8AEC-FAC7B895350A}"/>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99D5E21E-48E6-4FCD-B3B0-684D2E4248E1}"/>
              </a:ext>
            </a:extLst>
          </p:cNvPr>
          <p:cNvSpPr>
            <a:spLocks noGrp="1"/>
          </p:cNvSpPr>
          <p:nvPr>
            <p:ph type="title"/>
          </p:nvPr>
        </p:nvSpPr>
        <p:spPr/>
        <p:txBody>
          <a:bodyPr>
            <a:noAutofit/>
          </a:bodyPr>
          <a:lstStyle/>
          <a:p>
            <a:r>
              <a:rPr lang="en-US" altLang="zh-CN" sz="2400" dirty="0"/>
              <a:t>Side-by-side 2 web page comparison: scroll/click on the hw4 web page</a:t>
            </a:r>
            <a:br>
              <a:rPr lang="en-US" altLang="zh-CN" sz="2400" dirty="0"/>
            </a:br>
            <a:r>
              <a:rPr lang="en-US" altLang="zh-CN" sz="2400" dirty="0"/>
              <a:t>➜ See the instant reaction of Google Tag Assistant</a:t>
            </a:r>
            <a:endParaRPr lang="zh-TW" altLang="en-US" sz="3600" dirty="0"/>
          </a:p>
        </p:txBody>
      </p:sp>
      <p:pic>
        <p:nvPicPr>
          <p:cNvPr id="5" name="圖片 4">
            <a:extLst>
              <a:ext uri="{FF2B5EF4-FFF2-40B4-BE49-F238E27FC236}">
                <a16:creationId xmlns:a16="http://schemas.microsoft.com/office/drawing/2014/main" id="{E8B8FE26-7C82-4355-AACD-A7A004205448}"/>
              </a:ext>
            </a:extLst>
          </p:cNvPr>
          <p:cNvPicPr>
            <a:picLocks noChangeAspect="1"/>
          </p:cNvPicPr>
          <p:nvPr/>
        </p:nvPicPr>
        <p:blipFill>
          <a:blip r:embed="rId2"/>
          <a:stretch>
            <a:fillRect/>
          </a:stretch>
        </p:blipFill>
        <p:spPr>
          <a:xfrm>
            <a:off x="-177553" y="1767090"/>
            <a:ext cx="9144000" cy="4285354"/>
          </a:xfrm>
          <a:prstGeom prst="rect">
            <a:avLst/>
          </a:prstGeom>
        </p:spPr>
      </p:pic>
    </p:spTree>
    <p:extLst>
      <p:ext uri="{BB962C8B-B14F-4D97-AF65-F5344CB8AC3E}">
        <p14:creationId xmlns:p14="http://schemas.microsoft.com/office/powerpoint/2010/main" val="547533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4C23698-9C1B-4C1A-9263-486EF69A0652}"/>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FC8E0812-614A-49E1-A0EB-A0C6EA19A417}"/>
              </a:ext>
            </a:extLst>
          </p:cNvPr>
          <p:cNvSpPr>
            <a:spLocks noGrp="1"/>
          </p:cNvSpPr>
          <p:nvPr>
            <p:ph type="title"/>
          </p:nvPr>
        </p:nvSpPr>
        <p:spPr/>
        <p:txBody>
          <a:bodyPr>
            <a:noAutofit/>
          </a:bodyPr>
          <a:lstStyle/>
          <a:p>
            <a:r>
              <a:rPr lang="en-US" altLang="zh-CN" sz="3600" dirty="0">
                <a:solidFill>
                  <a:srgbClr val="7030A0"/>
                </a:solidFill>
              </a:rPr>
              <a:t>Scroll through the web page </a:t>
            </a:r>
            <a:r>
              <a:rPr lang="en-US" altLang="zh-CN" sz="4000" dirty="0"/>
              <a:t>a1.html</a:t>
            </a:r>
            <a:br>
              <a:rPr lang="en-US" altLang="zh-CN" sz="4000" dirty="0"/>
            </a:br>
            <a:r>
              <a:rPr lang="zh-TW" altLang="en-US" sz="4000" dirty="0"/>
              <a:t>➜</a:t>
            </a:r>
            <a:r>
              <a:rPr lang="en-US" altLang="zh-CN" sz="4000" dirty="0"/>
              <a:t>Google Tag Assistant</a:t>
            </a:r>
            <a:r>
              <a:rPr lang="zh-CN" altLang="en-US" sz="4000" dirty="0"/>
              <a:t>有</a:t>
            </a:r>
            <a:r>
              <a:rPr lang="en-US" altLang="zh-CN" sz="4000" dirty="0" err="1">
                <a:solidFill>
                  <a:srgbClr val="7030A0"/>
                </a:solidFill>
              </a:rPr>
              <a:t>Scrol</a:t>
            </a:r>
            <a:r>
              <a:rPr lang="zh-CN" altLang="en-US" sz="4000" dirty="0">
                <a:solidFill>
                  <a:srgbClr val="7030A0"/>
                </a:solidFill>
              </a:rPr>
              <a:t>事件</a:t>
            </a:r>
            <a:endParaRPr lang="zh-TW" altLang="en-US" sz="4000" dirty="0">
              <a:solidFill>
                <a:srgbClr val="7030A0"/>
              </a:solidFill>
            </a:endParaRPr>
          </a:p>
        </p:txBody>
      </p:sp>
      <p:pic>
        <p:nvPicPr>
          <p:cNvPr id="6" name="圖片 5">
            <a:extLst>
              <a:ext uri="{FF2B5EF4-FFF2-40B4-BE49-F238E27FC236}">
                <a16:creationId xmlns:a16="http://schemas.microsoft.com/office/drawing/2014/main" id="{5B70FC56-58B7-4766-8617-88E033462B32}"/>
              </a:ext>
            </a:extLst>
          </p:cNvPr>
          <p:cNvPicPr>
            <a:picLocks noChangeAspect="1"/>
          </p:cNvPicPr>
          <p:nvPr/>
        </p:nvPicPr>
        <p:blipFill>
          <a:blip r:embed="rId2"/>
          <a:stretch>
            <a:fillRect/>
          </a:stretch>
        </p:blipFill>
        <p:spPr>
          <a:xfrm>
            <a:off x="31071" y="1725596"/>
            <a:ext cx="9144000" cy="4556878"/>
          </a:xfrm>
          <a:prstGeom prst="rect">
            <a:avLst/>
          </a:prstGeom>
        </p:spPr>
      </p:pic>
    </p:spTree>
    <p:extLst>
      <p:ext uri="{BB962C8B-B14F-4D97-AF65-F5344CB8AC3E}">
        <p14:creationId xmlns:p14="http://schemas.microsoft.com/office/powerpoint/2010/main" val="3969357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43B86D-144C-42E6-976D-92F317F54D68}"/>
              </a:ext>
            </a:extLst>
          </p:cNvPr>
          <p:cNvSpPr>
            <a:spLocks noGrp="1"/>
          </p:cNvSpPr>
          <p:nvPr>
            <p:ph type="subTitle" idx="1"/>
          </p:nvPr>
        </p:nvSpPr>
        <p:spPr/>
        <p:txBody>
          <a:bodyPr>
            <a:normAutofit/>
          </a:bodyPr>
          <a:lstStyle/>
          <a:p>
            <a:r>
              <a:rPr lang="en-US" altLang="zh-CN" dirty="0"/>
              <a:t>9.</a:t>
            </a:r>
            <a:r>
              <a:rPr lang="en-US" altLang="zh-TW" dirty="0"/>
              <a:t> </a:t>
            </a:r>
            <a:r>
              <a:rPr lang="en-US" altLang="zh-CN" dirty="0"/>
              <a:t>Conclusion</a:t>
            </a:r>
            <a:endParaRPr lang="zh-TW" altLang="en-US" dirty="0"/>
          </a:p>
        </p:txBody>
      </p:sp>
    </p:spTree>
    <p:extLst>
      <p:ext uri="{BB962C8B-B14F-4D97-AF65-F5344CB8AC3E}">
        <p14:creationId xmlns:p14="http://schemas.microsoft.com/office/powerpoint/2010/main" val="2009641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5E36979-D293-4DF9-9543-31719FBD2066}"/>
              </a:ext>
            </a:extLst>
          </p:cNvPr>
          <p:cNvSpPr>
            <a:spLocks noGrp="1"/>
          </p:cNvSpPr>
          <p:nvPr>
            <p:ph idx="1"/>
          </p:nvPr>
        </p:nvSpPr>
        <p:spPr/>
        <p:txBody>
          <a:bodyPr>
            <a:normAutofit fontScale="92500" lnSpcReduction="10000"/>
          </a:bodyPr>
          <a:lstStyle/>
          <a:p>
            <a:r>
              <a:rPr lang="en-US" altLang="zh-TW" sz="4800" dirty="0">
                <a:cs typeface="+mj-cs"/>
              </a:rPr>
              <a:t>(1) Apply for Google Analytic
(2) Embed the tracking code on the web page in such a way as you set it up
(3) Reports that interpret Google Analytic trackers (related statistics)</a:t>
            </a:r>
            <a:endParaRPr lang="zh-TW" altLang="en-US" sz="4800" dirty="0">
              <a:cs typeface="+mj-cs"/>
            </a:endParaRPr>
          </a:p>
        </p:txBody>
      </p:sp>
      <p:sp>
        <p:nvSpPr>
          <p:cNvPr id="3" name="標題 2">
            <a:extLst>
              <a:ext uri="{FF2B5EF4-FFF2-40B4-BE49-F238E27FC236}">
                <a16:creationId xmlns:a16="http://schemas.microsoft.com/office/drawing/2014/main" id="{EC3C4376-7DBC-4E74-9944-4DD15562B745}"/>
              </a:ext>
            </a:extLst>
          </p:cNvPr>
          <p:cNvSpPr>
            <a:spLocks noGrp="1"/>
          </p:cNvSpPr>
          <p:nvPr>
            <p:ph type="title"/>
          </p:nvPr>
        </p:nvSpPr>
        <p:spPr/>
        <p:txBody>
          <a:bodyPr>
            <a:noAutofit/>
          </a:bodyPr>
          <a:lstStyle/>
          <a:p>
            <a:r>
              <a:rPr lang="en-US" altLang="zh-CN" sz="3600" dirty="0"/>
              <a:t>Conclusion: GA website to apply for an account, the steps to create a resource</a:t>
            </a:r>
            <a:endParaRPr lang="zh-TW" altLang="en-US" sz="4000" dirty="0"/>
          </a:p>
        </p:txBody>
      </p:sp>
    </p:spTree>
    <p:extLst>
      <p:ext uri="{BB962C8B-B14F-4D97-AF65-F5344CB8AC3E}">
        <p14:creationId xmlns:p14="http://schemas.microsoft.com/office/powerpoint/2010/main" val="209271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56FD18-F7CF-4807-B030-DD7149843099}"/>
              </a:ext>
            </a:extLst>
          </p:cNvPr>
          <p:cNvSpPr>
            <a:spLocks noGrp="1"/>
          </p:cNvSpPr>
          <p:nvPr>
            <p:ph idx="1"/>
          </p:nvPr>
        </p:nvSpPr>
        <p:spPr/>
        <p:txBody>
          <a:bodyPr>
            <a:normAutofit/>
          </a:bodyPr>
          <a:lstStyle/>
          <a:p>
            <a:r>
              <a:rPr lang="en-US" altLang="zh-CN" sz="2800" dirty="0"/>
              <a:t>old edition GA: </a:t>
            </a:r>
            <a:r>
              <a:rPr lang="zh-CN" altLang="en-US" sz="2800" dirty="0">
                <a:solidFill>
                  <a:srgbClr val="C00000"/>
                </a:solidFill>
              </a:rPr>
              <a:t>通用版</a:t>
            </a:r>
            <a:r>
              <a:rPr lang="en-US" altLang="zh-CN" sz="2800" dirty="0">
                <a:solidFill>
                  <a:srgbClr val="C00000"/>
                </a:solidFill>
              </a:rPr>
              <a:t>GA</a:t>
            </a:r>
            <a:r>
              <a:rPr lang="en-US" altLang="zh-CN" sz="2800" dirty="0"/>
              <a:t>, Universal Analytics
new edition GA: </a:t>
            </a:r>
            <a:r>
              <a:rPr lang="en-US" altLang="zh-CN" sz="2800" dirty="0">
                <a:solidFill>
                  <a:srgbClr val="C00000"/>
                </a:solidFill>
              </a:rPr>
              <a:t>GA4</a:t>
            </a:r>
            <a:r>
              <a:rPr lang="en-US" altLang="zh-CN" sz="2800" dirty="0"/>
              <a:t> , Google Analytics 4</a:t>
            </a:r>
            <a:endParaRPr lang="zh-TW" altLang="en-US" sz="2800" dirty="0"/>
          </a:p>
        </p:txBody>
      </p:sp>
      <p:sp>
        <p:nvSpPr>
          <p:cNvPr id="3" name="標題 2">
            <a:extLst>
              <a:ext uri="{FF2B5EF4-FFF2-40B4-BE49-F238E27FC236}">
                <a16:creationId xmlns:a16="http://schemas.microsoft.com/office/drawing/2014/main" id="{CFF63DFA-3D54-4D99-843F-712A761FABE1}"/>
              </a:ext>
            </a:extLst>
          </p:cNvPr>
          <p:cNvSpPr>
            <a:spLocks noGrp="1"/>
          </p:cNvSpPr>
          <p:nvPr>
            <p:ph type="title"/>
          </p:nvPr>
        </p:nvSpPr>
        <p:spPr/>
        <p:txBody>
          <a:bodyPr>
            <a:normAutofit fontScale="90000"/>
          </a:bodyPr>
          <a:lstStyle/>
          <a:p>
            <a:r>
              <a:rPr lang="en-US" altLang="zh-CN" dirty="0"/>
              <a:t>2. GA's Account Structure</a:t>
            </a:r>
            <a:br>
              <a:rPr lang="en-US" altLang="zh-CN" dirty="0"/>
            </a:br>
            <a:r>
              <a:rPr lang="en-US" altLang="zh-CN" sz="4000" dirty="0"/>
              <a:t>GA has a new version, an old version</a:t>
            </a:r>
            <a:endParaRPr lang="zh-TW" altLang="en-US" dirty="0"/>
          </a:p>
        </p:txBody>
      </p:sp>
      <p:pic>
        <p:nvPicPr>
          <p:cNvPr id="5" name="圖片 4">
            <a:extLst>
              <a:ext uri="{FF2B5EF4-FFF2-40B4-BE49-F238E27FC236}">
                <a16:creationId xmlns:a16="http://schemas.microsoft.com/office/drawing/2014/main" id="{45B92C61-B5C2-450E-970D-3FABD37C6929}"/>
              </a:ext>
            </a:extLst>
          </p:cNvPr>
          <p:cNvPicPr>
            <a:picLocks noChangeAspect="1"/>
          </p:cNvPicPr>
          <p:nvPr/>
        </p:nvPicPr>
        <p:blipFill>
          <a:blip r:embed="rId2"/>
          <a:stretch>
            <a:fillRect/>
          </a:stretch>
        </p:blipFill>
        <p:spPr>
          <a:xfrm>
            <a:off x="177553" y="2931916"/>
            <a:ext cx="9144000" cy="4105013"/>
          </a:xfrm>
          <a:prstGeom prst="rect">
            <a:avLst/>
          </a:prstGeom>
        </p:spPr>
      </p:pic>
    </p:spTree>
    <p:extLst>
      <p:ext uri="{BB962C8B-B14F-4D97-AF65-F5344CB8AC3E}">
        <p14:creationId xmlns:p14="http://schemas.microsoft.com/office/powerpoint/2010/main" val="1263775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756FD18-F7CF-4807-B030-DD7149843099}"/>
              </a:ext>
            </a:extLst>
          </p:cNvPr>
          <p:cNvSpPr>
            <a:spLocks noGrp="1"/>
          </p:cNvSpPr>
          <p:nvPr>
            <p:ph idx="1"/>
          </p:nvPr>
        </p:nvSpPr>
        <p:spPr/>
        <p:txBody>
          <a:bodyPr/>
          <a:lstStyle/>
          <a:p>
            <a:r>
              <a:rPr lang="en-US" altLang="zh-CN" sz="2800" dirty="0"/>
              <a:t>[Account]: For a company, it is to apply for 1 GA account
[Resources]: A company has many brands, and 3 brands will establish 3 resources (3 different websites)
[Data Streaming]: 1 brand can set up to 3 data streams: website, IOS APP, Android APP</a:t>
            </a:r>
            <a:endParaRPr lang="en-US" altLang="zh-CN" sz="3200" dirty="0"/>
          </a:p>
          <a:p>
            <a:endParaRPr lang="en-US" altLang="zh-CN" sz="3200" dirty="0"/>
          </a:p>
        </p:txBody>
      </p:sp>
      <p:sp>
        <p:nvSpPr>
          <p:cNvPr id="3" name="標題 2">
            <a:extLst>
              <a:ext uri="{FF2B5EF4-FFF2-40B4-BE49-F238E27FC236}">
                <a16:creationId xmlns:a16="http://schemas.microsoft.com/office/drawing/2014/main" id="{CFF63DFA-3D54-4D99-843F-712A761FABE1}"/>
              </a:ext>
            </a:extLst>
          </p:cNvPr>
          <p:cNvSpPr>
            <a:spLocks noGrp="1"/>
          </p:cNvSpPr>
          <p:nvPr>
            <p:ph type="title"/>
          </p:nvPr>
        </p:nvSpPr>
        <p:spPr>
          <a:xfrm>
            <a:off x="0" y="152400"/>
            <a:ext cx="9144000" cy="1265238"/>
          </a:xfrm>
        </p:spPr>
        <p:txBody>
          <a:bodyPr>
            <a:noAutofit/>
          </a:bodyPr>
          <a:lstStyle/>
          <a:p>
            <a:r>
              <a:rPr lang="en-US" altLang="zh-CN" sz="3600" dirty="0"/>
              <a:t>2. GA </a:t>
            </a:r>
            <a:r>
              <a:rPr lang="zh-TW" altLang="en-US" sz="3600" dirty="0"/>
              <a:t>的帳號架構</a:t>
            </a:r>
            <a:br>
              <a:rPr lang="zh-TW" altLang="en-US" sz="3600" dirty="0"/>
            </a:br>
            <a:r>
              <a:rPr lang="en-US" altLang="zh-CN" sz="3200" dirty="0"/>
              <a:t>For now, just look at the new version of GA4</a:t>
            </a:r>
            <a:endParaRPr lang="zh-TW" altLang="en-US" sz="3600" dirty="0"/>
          </a:p>
        </p:txBody>
      </p:sp>
      <p:pic>
        <p:nvPicPr>
          <p:cNvPr id="5" name="圖片 4">
            <a:extLst>
              <a:ext uri="{FF2B5EF4-FFF2-40B4-BE49-F238E27FC236}">
                <a16:creationId xmlns:a16="http://schemas.microsoft.com/office/drawing/2014/main" id="{45B92C61-B5C2-450E-970D-3FABD37C6929}"/>
              </a:ext>
            </a:extLst>
          </p:cNvPr>
          <p:cNvPicPr>
            <a:picLocks noChangeAspect="1"/>
          </p:cNvPicPr>
          <p:nvPr/>
        </p:nvPicPr>
        <p:blipFill>
          <a:blip r:embed="rId2"/>
          <a:stretch>
            <a:fillRect/>
          </a:stretch>
        </p:blipFill>
        <p:spPr>
          <a:xfrm>
            <a:off x="4735230" y="4873658"/>
            <a:ext cx="4408770" cy="1979228"/>
          </a:xfrm>
          <a:prstGeom prst="rect">
            <a:avLst/>
          </a:prstGeom>
        </p:spPr>
      </p:pic>
    </p:spTree>
    <p:extLst>
      <p:ext uri="{BB962C8B-B14F-4D97-AF65-F5344CB8AC3E}">
        <p14:creationId xmlns:p14="http://schemas.microsoft.com/office/powerpoint/2010/main" val="1160363191"/>
      </p:ext>
    </p:extLst>
  </p:cSld>
  <p:clrMapOvr>
    <a:masterClrMapping/>
  </p:clrMapOvr>
</p:sld>
</file>

<file path=ppt/theme/theme1.xml><?xml version="1.0" encoding="utf-8"?>
<a:theme xmlns:a="http://schemas.openxmlformats.org/drawingml/2006/main" name="佈景主題4-粗體大字">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21873A"/>
      </a:hlink>
      <a:folHlink>
        <a:srgbClr val="717E00"/>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佈景主題4-粗體大字" id="{FAB37755-8BFD-40C9-964E-A3E00EB2AC0B}" vid="{1590615A-8909-46AD-9BAB-84E7CBD626D0}"/>
    </a:ext>
  </a:extLst>
</a:theme>
</file>

<file path=docProps/app.xml><?xml version="1.0" encoding="utf-8"?>
<Properties xmlns="http://schemas.openxmlformats.org/officeDocument/2006/extended-properties" xmlns:vt="http://schemas.openxmlformats.org/officeDocument/2006/docPropsVTypes">
  <Template>佈景主題4-粗體大字</Template>
  <TotalTime>1064</TotalTime>
  <Words>1947</Words>
  <Application>Microsoft Office PowerPoint</Application>
  <PresentationFormat>如螢幕大小 (4:3)</PresentationFormat>
  <Paragraphs>163</Paragraphs>
  <Slides>73</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73</vt:i4>
      </vt:variant>
    </vt:vector>
  </HeadingPairs>
  <TitlesOfParts>
    <vt:vector size="80" baseType="lpstr">
      <vt:lpstr>Google Sans</vt:lpstr>
      <vt:lpstr>Segoe Condensed</vt:lpstr>
      <vt:lpstr>system-ui</vt:lpstr>
      <vt:lpstr>微軟正黑體</vt:lpstr>
      <vt:lpstr>Arial</vt:lpstr>
      <vt:lpstr>Bookman Old Style</vt:lpstr>
      <vt:lpstr>佈景主題4-粗體大字</vt:lpstr>
      <vt:lpstr>陳擎文</vt:lpstr>
      <vt:lpstr>Unit Outline</vt:lpstr>
      <vt:lpstr>PowerPoint 簡報</vt:lpstr>
      <vt:lpstr>1. How GA works</vt:lpstr>
      <vt:lpstr>1. How GA works</vt:lpstr>
      <vt:lpstr>1. How GA works</vt:lpstr>
      <vt:lpstr>PowerPoint 簡報</vt:lpstr>
      <vt:lpstr>2. GA's Account Structure GA has a new version, an old version</vt:lpstr>
      <vt:lpstr>2. GA 的帳號架構 For now, just look at the new version of GA4</vt:lpstr>
      <vt:lpstr>PowerPoint 簡報</vt:lpstr>
      <vt:lpstr>Three jobs to operate a GA account</vt:lpstr>
      <vt:lpstr>Three jobs to operate a GA account</vt:lpstr>
      <vt:lpstr>PowerPoint 簡報</vt:lpstr>
      <vt:lpstr>(1) To apply for a GA account, Method 1: 新手第1次，從【開始評估】</vt:lpstr>
      <vt:lpstr>(1) To apply for a GA account, Method 2: Old students will be added in the future➜齒輪【管理】</vt:lpstr>
      <vt:lpstr>① Applying for GA (Google Analytics) in 5 steps:Create an account.</vt:lpstr>
      <vt:lpstr>① Applying for GA in 5 steps:   Step 2: Create a property.</vt:lpstr>
      <vt:lpstr>資源名稱：It should be the brand name of the company 課程實作：web4</vt:lpstr>
      <vt:lpstr>Step 3: Business Details</vt:lpstr>
      <vt:lpstr>Step 4: Business Goals</vt:lpstr>
      <vt:lpstr>Complete 5 steps</vt:lpstr>
      <vt:lpstr>PowerPoint 簡報</vt:lpstr>
      <vt:lpstr>5. How our website is linked to GA4</vt:lpstr>
      <vt:lpstr>5. How our website is linked to GA4</vt:lpstr>
      <vt:lpstr>資料串流➜選擇【網站】</vt:lpstr>
      <vt:lpstr>Enter the URL: Which domain should I use?</vt:lpstr>
      <vt:lpstr>Enter the URL: Which domain should I use?</vt:lpstr>
      <vt:lpstr>Establish a data stream 建立資料串流 ccwntut.github.io/hw4</vt:lpstr>
      <vt:lpstr>Step 3: Copy the Google code into each page&lt;head&gt;</vt:lpstr>
      <vt:lpstr>Open the **hw4** pages: index/a1/a2/a3/a4, and paste the GA4 code.</vt:lpstr>
      <vt:lpstr>Open the **hw4** pages: index/a1/a2/a3/a4, and paste the GA4 code.</vt:lpstr>
      <vt:lpstr>Open the **hw4** pages: index/a1/a2/a3/a4, and paste the GA4 code.</vt:lpstr>
      <vt:lpstr>重新上傳hw4的index/a1/a2/a3/a4網頁到Github</vt:lpstr>
      <vt:lpstr>PowerPoint 簡報</vt:lpstr>
      <vt:lpstr>6. Check if the GA4 code is installed successfully?</vt:lpstr>
      <vt:lpstr>PowerPoint 簡報</vt:lpstr>
      <vt:lpstr>Method 1: Use GA4 Real-Time Report View</vt:lpstr>
      <vt:lpstr>Method 1: Use GA4 Real-Time Report View</vt:lpstr>
      <vt:lpstr>Step 3: Back to the GA4 platform:【左上角Menu選單】 ➜【報表】 ➜【即時報表】</vt:lpstr>
      <vt:lpstr>Step 3: Back to the GA4 platform:【左上角Menu選單】 ➜【報表】 ➜【即時報表】</vt:lpstr>
      <vt:lpstr>Step 3: Go back to the GA4 platform： 【左上角Menu選單】 ➜【報表】 ➜【即時報表】</vt:lpstr>
      <vt:lpstr>PowerPoint 簡報</vt:lpstr>
      <vt:lpstr>Method 2: Use the Google Tag Assistant website to do a test check</vt:lpstr>
      <vt:lpstr>Method 2: Use the Google Tag Assistant website to do a test check</vt:lpstr>
      <vt:lpstr>Domain  Google Tag Assistant 已經連線</vt:lpstr>
      <vt:lpstr>Side-by-side 2 web page comparison: scroll/click on the hw4 web page ➜ See the instant reaction of Google Tag Assistant</vt:lpstr>
      <vt:lpstr>Scroll through the web page a1.html ➜Google Tag Assistant有Scrol事件</vt:lpstr>
      <vt:lpstr>點按超連結到a2.html➜Google Tag Assistant有link click，windows load事件</vt:lpstr>
      <vt:lpstr>PowerPoint 簡報</vt:lpstr>
      <vt:lpstr>PowerPoint 簡報</vt:lpstr>
      <vt:lpstr>齒輪【管理】</vt:lpstr>
      <vt:lpstr>Build new resources：web3</vt:lpstr>
      <vt:lpstr>Direct configuration【資料串流】 網站</vt:lpstr>
      <vt:lpstr>PowerPoint 簡報</vt:lpstr>
      <vt:lpstr>establish資料串流 ccwntut.github.io/hw3</vt:lpstr>
      <vt:lpstr>Copy the code to hw3的index/a1/a2/a3/a4</vt:lpstr>
      <vt:lpstr>Copy the code to hw3的index/a1/a2/a3/a4</vt:lpstr>
      <vt:lpstr>Re-uploaded hw3的index/a1/a2/a3/a4網頁到Github</vt:lpstr>
      <vt:lpstr>Back to the GA4 platform: Is the test already installed successfully?</vt:lpstr>
      <vt:lpstr>PowerPoint 簡報</vt:lpstr>
      <vt:lpstr>6. Check if the GA4 code is installed successfully?</vt:lpstr>
      <vt:lpstr>PowerPoint 簡報</vt:lpstr>
      <vt:lpstr>Method 1: Use GA4 Real-Time Report View</vt:lpstr>
      <vt:lpstr>Method 1: Use GA4 Real-Time Report View</vt:lpstr>
      <vt:lpstr>Step 3: Back to the GA4 platform: 【左上角Menu選單】 ➜【報表】 ➜【即時報表】</vt:lpstr>
      <vt:lpstr>PowerPoint 簡報</vt:lpstr>
      <vt:lpstr>Method 2: Use the Google Tag Assistant website to do a test check</vt:lpstr>
      <vt:lpstr>Method 2: Use the Google Tag Assistant website to do a test check</vt:lpstr>
      <vt:lpstr>Domain  Google Tag Assistant 已經連線</vt:lpstr>
      <vt:lpstr>Side-by-side 2 web page comparison: scroll/click on the hw4 web page ➜ See the instant reaction of Google Tag Assistant</vt:lpstr>
      <vt:lpstr>Scroll through the web page a1.html ➜Google Tag Assistant有Scrol事件</vt:lpstr>
      <vt:lpstr>PowerPoint 簡報</vt:lpstr>
      <vt:lpstr>Conclusion: GA website to apply for an account, the steps to create a resource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陳擎文</dc:title>
  <dc:subject/>
  <dc:creator/>
  <cp:keywords/>
  <dc:description>generated using python-pptx</dc:description>
  <cp:lastModifiedBy>tsu ccw</cp:lastModifiedBy>
  <cp:revision>79</cp:revision>
  <dcterms:created xsi:type="dcterms:W3CDTF">2013-01-27T09:14:16Z</dcterms:created>
  <dcterms:modified xsi:type="dcterms:W3CDTF">2024-09-06T11:51:52Z</dcterms:modified>
  <cp:category/>
</cp:coreProperties>
</file>